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60" r:id="rId1"/>
  </p:sldMasterIdLst>
  <p:sldIdLst>
    <p:sldId id="256" r:id="rId2"/>
    <p:sldId id="257" r:id="rId3"/>
    <p:sldId id="277" r:id="rId4"/>
    <p:sldId id="258" r:id="rId5"/>
    <p:sldId id="262" r:id="rId6"/>
    <p:sldId id="265" r:id="rId7"/>
    <p:sldId id="266" r:id="rId8"/>
    <p:sldId id="273" r:id="rId9"/>
    <p:sldId id="272" r:id="rId10"/>
    <p:sldId id="287" r:id="rId11"/>
    <p:sldId id="286" r:id="rId12"/>
    <p:sldId id="259" r:id="rId13"/>
    <p:sldId id="270" r:id="rId14"/>
    <p:sldId id="263" r:id="rId15"/>
    <p:sldId id="264" r:id="rId16"/>
    <p:sldId id="268" r:id="rId17"/>
    <p:sldId id="269" r:id="rId18"/>
    <p:sldId id="278" r:id="rId19"/>
    <p:sldId id="281" r:id="rId20"/>
    <p:sldId id="280" r:id="rId21"/>
    <p:sldId id="282" r:id="rId22"/>
    <p:sldId id="279" r:id="rId23"/>
    <p:sldId id="260" r:id="rId24"/>
    <p:sldId id="271" r:id="rId25"/>
    <p:sldId id="276" r:id="rId26"/>
    <p:sldId id="283" r:id="rId27"/>
    <p:sldId id="275" r:id="rId28"/>
    <p:sldId id="284" r:id="rId29"/>
    <p:sldId id="285" r:id="rId30"/>
    <p:sldId id="288" r:id="rId31"/>
    <p:sldId id="26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7"/>
  </p:normalViewPr>
  <p:slideViewPr>
    <p:cSldViewPr snapToGrid="0">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B3734-8F93-941E-6F5E-C8E4958792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6A5974-8430-D6F5-AFB8-AB30D18EBF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BE1B19-3991-9596-3C63-884D141FA196}"/>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D660F97D-752F-D1C0-AB0E-B0020EDB599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F400EAA-B4B0-8AA7-A5D6-EA3D3F668E1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518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EE296-3DFE-8814-C340-4FC009E981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D5D6E0-460D-6BB9-06AC-D5387C88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3ADFE1-709E-86B7-258D-3145244EFC56}"/>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7D7B8CFB-ECF1-4131-FE86-A89ADB5440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6730EA1-7CCC-001F-934D-302688BDC06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8631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52C74C-6634-0B59-54F2-22D105EDF1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C8D831-0219-1183-6293-EE3A2E62CE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120A32-B068-E270-CF0B-70E5B00560C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B4F46ADB-7F01-4C0A-58D0-445579793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443642-45D4-6397-610E-6705A74D9FF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0106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FE26D-EA35-92A6-F8BE-1DDFA941E4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82923D-6558-E272-C23E-E8A53A1F68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438EBB-3E8D-5319-4636-94E896F19D61}"/>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B6DE2F6B-3CB5-01F6-ADA2-3FB454F38A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987C63-BDF3-939B-0BC4-7258A3AEECE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0860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C6B17-6AEE-61F8-CCC2-872B7C34D7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C335BF-B67E-3453-4A8C-F667B988A7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A695F4-4AE9-2550-FC57-8185B89837FD}"/>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5" name="Footer Placeholder 4">
            <a:extLst>
              <a:ext uri="{FF2B5EF4-FFF2-40B4-BE49-F238E27FC236}">
                <a16:creationId xmlns:a16="http://schemas.microsoft.com/office/drawing/2014/main" id="{51C14D48-799A-2EF1-61E0-E63C41E6B3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E24EC1-CD5F-1E13-E400-75860F49D6E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0144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16AF-C0E2-34F3-CC2B-1D4D4CE39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F6DA13-5D11-3528-7F66-45A4C0EE5B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404573-8C6F-8110-0823-44D79F2A31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5DB423-EE3A-614D-940F-76341E0FEED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6" name="Footer Placeholder 5">
            <a:extLst>
              <a:ext uri="{FF2B5EF4-FFF2-40B4-BE49-F238E27FC236}">
                <a16:creationId xmlns:a16="http://schemas.microsoft.com/office/drawing/2014/main" id="{3EF27AA9-6FE5-098B-5302-50963902CC2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D3C28AD-6778-92D4-E616-6F617D39321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5383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21922-6B71-8D38-F633-87948C1E32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D09E8C-0EEA-A21F-1C29-9DB6CC1DFA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FEE6CB-B285-2696-9070-76ABB56670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CBB926-A127-BA38-8B57-E4B089E6E3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8C9F7-C349-4331-5C94-A7D0C0B63B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1A7FA8-6DC8-8F9D-D467-CE0A5E8CC4A4}"/>
              </a:ext>
            </a:extLst>
          </p:cNvPr>
          <p:cNvSpPr>
            <a:spLocks noGrp="1"/>
          </p:cNvSpPr>
          <p:nvPr>
            <p:ph type="dt" sz="half" idx="10"/>
          </p:nvPr>
        </p:nvSpPr>
        <p:spPr/>
        <p:txBody>
          <a:bodyPr/>
          <a:lstStyle/>
          <a:p>
            <a:fld id="{48A87A34-81AB-432B-8DAE-1953F412C126}" type="datetimeFigureOut">
              <a:rPr lang="en-US" smtClean="0"/>
              <a:pPr/>
              <a:t>5/12/25</a:t>
            </a:fld>
            <a:endParaRPr lang="en-US" dirty="0"/>
          </a:p>
        </p:txBody>
      </p:sp>
      <p:sp>
        <p:nvSpPr>
          <p:cNvPr id="8" name="Footer Placeholder 7">
            <a:extLst>
              <a:ext uri="{FF2B5EF4-FFF2-40B4-BE49-F238E27FC236}">
                <a16:creationId xmlns:a16="http://schemas.microsoft.com/office/drawing/2014/main" id="{8A5E1CFF-9A28-5C55-A01D-AAB231B7A8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6A307F9-5FDD-6CA3-CDBF-F063E1BE0948}"/>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653024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55950-35D1-A182-7E9D-593AD79DBA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9F10D6-92B0-9B77-C466-6CF235171D9B}"/>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4" name="Footer Placeholder 3">
            <a:extLst>
              <a:ext uri="{FF2B5EF4-FFF2-40B4-BE49-F238E27FC236}">
                <a16:creationId xmlns:a16="http://schemas.microsoft.com/office/drawing/2014/main" id="{F4A98ACC-B6F2-D4E8-5E90-5B30DB7E164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5C1DAC1-151C-5AE7-8C02-6666BBFB017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616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C091A6-9109-66F0-C045-2FCD68B19F1C}"/>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3" name="Footer Placeholder 2">
            <a:extLst>
              <a:ext uri="{FF2B5EF4-FFF2-40B4-BE49-F238E27FC236}">
                <a16:creationId xmlns:a16="http://schemas.microsoft.com/office/drawing/2014/main" id="{02688B68-8BC7-E731-D736-8F204BB5E7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BB159B4-54A7-9BE9-A8DA-B98ACE71103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7256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269AC-4EFF-0750-899C-E273782AF5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02F469-BCE7-6349-D843-8225C6F95D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E6F84C-DC19-CF84-5AF4-BF15B1630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D48A9-7624-82C4-BB34-39FA777BB719}"/>
              </a:ext>
            </a:extLst>
          </p:cNvPr>
          <p:cNvSpPr>
            <a:spLocks noGrp="1"/>
          </p:cNvSpPr>
          <p:nvPr>
            <p:ph type="dt" sz="half" idx="10"/>
          </p:nvPr>
        </p:nvSpPr>
        <p:spPr/>
        <p:txBody>
          <a:bodyPr/>
          <a:lstStyle/>
          <a:p>
            <a:fld id="{48A87A34-81AB-432B-8DAE-1953F412C126}" type="datetimeFigureOut">
              <a:rPr lang="en-US" smtClean="0"/>
              <a:t>5/12/25</a:t>
            </a:fld>
            <a:endParaRPr lang="en-US" dirty="0"/>
          </a:p>
        </p:txBody>
      </p:sp>
      <p:sp>
        <p:nvSpPr>
          <p:cNvPr id="6" name="Footer Placeholder 5">
            <a:extLst>
              <a:ext uri="{FF2B5EF4-FFF2-40B4-BE49-F238E27FC236}">
                <a16:creationId xmlns:a16="http://schemas.microsoft.com/office/drawing/2014/main" id="{A1168455-9696-CCC8-C909-3CF8834CBE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46F258-2BC0-A182-F972-A79F4401A63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8934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0905A-8A8A-C010-B397-B1BFCFEAF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1EEB73-8FC4-BF8E-C63F-45BF1AC10A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E0898D-4E0D-A964-74FA-35B42AC5A5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5CF47D-3905-3301-4ABF-386FED00D490}"/>
              </a:ext>
            </a:extLst>
          </p:cNvPr>
          <p:cNvSpPr>
            <a:spLocks noGrp="1"/>
          </p:cNvSpPr>
          <p:nvPr>
            <p:ph type="dt" sz="half" idx="10"/>
          </p:nvPr>
        </p:nvSpPr>
        <p:spPr/>
        <p:txBody>
          <a:bodyPr/>
          <a:lstStyle/>
          <a:p>
            <a:fld id="{48A87A34-81AB-432B-8DAE-1953F412C126}" type="datetimeFigureOut">
              <a:rPr lang="en-US" smtClean="0"/>
              <a:pPr/>
              <a:t>5/12/25</a:t>
            </a:fld>
            <a:endParaRPr lang="en-US" dirty="0"/>
          </a:p>
        </p:txBody>
      </p:sp>
      <p:sp>
        <p:nvSpPr>
          <p:cNvPr id="6" name="Footer Placeholder 5">
            <a:extLst>
              <a:ext uri="{FF2B5EF4-FFF2-40B4-BE49-F238E27FC236}">
                <a16:creationId xmlns:a16="http://schemas.microsoft.com/office/drawing/2014/main" id="{D227E914-5600-627C-317D-6817DBE04C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FF759C7-DA91-643F-5343-DB293E8E26A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458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49F9C1-B976-73EF-7927-C76318E426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56EF5C-2D67-3902-58CB-C79E7C853C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30F6D2-7909-E9E6-5ED5-CD940F912E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5/12/25</a:t>
            </a:fld>
            <a:endParaRPr lang="en-US" dirty="0"/>
          </a:p>
        </p:txBody>
      </p:sp>
      <p:sp>
        <p:nvSpPr>
          <p:cNvPr id="5" name="Footer Placeholder 4">
            <a:extLst>
              <a:ext uri="{FF2B5EF4-FFF2-40B4-BE49-F238E27FC236}">
                <a16:creationId xmlns:a16="http://schemas.microsoft.com/office/drawing/2014/main" id="{3008E20F-82BD-16FA-DF6C-2C4C278F91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BA2BFCD-FFE0-D2C5-9FD6-DA66AFC05F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36770710"/>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sfaruk2001/MyStudies" TargetMode="External"/><Relationship Id="rId2" Type="http://schemas.openxmlformats.org/officeDocument/2006/relationships/hyperlink" Target="https://trello.com/b/5IXwlYMt/mystudies" TargetMode="External"/><Relationship Id="rId1" Type="http://schemas.openxmlformats.org/officeDocument/2006/relationships/slideLayout" Target="../slideLayouts/slideLayout2.xml"/><Relationship Id="rId4" Type="http://schemas.openxmlformats.org/officeDocument/2006/relationships/hyperlink" Target="https://docs.google.com/spreadsheets/d/1EsyQGhvC0-jWOFdOOozN6SUHjqwqnB2TzA8AkmE8NFk/edit?gid=0#gid=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3329F-D55C-C4AB-3344-AF618DD00548}"/>
              </a:ext>
            </a:extLst>
          </p:cNvPr>
          <p:cNvSpPr>
            <a:spLocks noGrp="1"/>
          </p:cNvSpPr>
          <p:nvPr>
            <p:ph type="ctrTitle"/>
          </p:nvPr>
        </p:nvSpPr>
        <p:spPr/>
        <p:txBody>
          <a:bodyPr/>
          <a:lstStyle/>
          <a:p>
            <a:r>
              <a:rPr lang="en-US" dirty="0" err="1"/>
              <a:t>MyStudies</a:t>
            </a:r>
            <a:endParaRPr lang="en-US" dirty="0"/>
          </a:p>
        </p:txBody>
      </p:sp>
      <p:sp>
        <p:nvSpPr>
          <p:cNvPr id="3" name="Subtitle 2">
            <a:extLst>
              <a:ext uri="{FF2B5EF4-FFF2-40B4-BE49-F238E27FC236}">
                <a16:creationId xmlns:a16="http://schemas.microsoft.com/office/drawing/2014/main" id="{978F3754-17FC-7626-A152-4B8074DD2BC2}"/>
              </a:ext>
            </a:extLst>
          </p:cNvPr>
          <p:cNvSpPr>
            <a:spLocks noGrp="1"/>
          </p:cNvSpPr>
          <p:nvPr>
            <p:ph type="subTitle" idx="1"/>
          </p:nvPr>
        </p:nvSpPr>
        <p:spPr/>
        <p:txBody>
          <a:bodyPr/>
          <a:lstStyle/>
          <a:p>
            <a:r>
              <a:rPr lang="en-US" dirty="0"/>
              <a:t>Shihab Faruk (VC1C)</a:t>
            </a:r>
          </a:p>
          <a:p>
            <a:r>
              <a:rPr lang="en-US" dirty="0"/>
              <a:t>sfaruk3131p@gmail.com</a:t>
            </a:r>
          </a:p>
          <a:p>
            <a:r>
              <a:rPr lang="en-US" dirty="0"/>
              <a:t>Supervisor </a:t>
            </a:r>
            <a:r>
              <a:rPr lang="en-US" dirty="0">
                <a:effectLst/>
              </a:rPr>
              <a:t>Razib Ahmed, Razib.ahmed0204@gmail.com</a:t>
            </a:r>
          </a:p>
          <a:p>
            <a:endParaRPr lang="en-US" dirty="0"/>
          </a:p>
          <a:p>
            <a:endParaRPr lang="en-US" dirty="0"/>
          </a:p>
        </p:txBody>
      </p:sp>
    </p:spTree>
    <p:extLst>
      <p:ext uri="{BB962C8B-B14F-4D97-AF65-F5344CB8AC3E}">
        <p14:creationId xmlns:p14="http://schemas.microsoft.com/office/powerpoint/2010/main" val="2247565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FCBE-C8F6-CF31-DF2E-97A7B4A0A83A}"/>
              </a:ext>
            </a:extLst>
          </p:cNvPr>
          <p:cNvSpPr>
            <a:spLocks noGrp="1"/>
          </p:cNvSpPr>
          <p:nvPr>
            <p:ph type="title"/>
          </p:nvPr>
        </p:nvSpPr>
        <p:spPr/>
        <p:txBody>
          <a:bodyPr/>
          <a:lstStyle/>
          <a:p>
            <a:r>
              <a:rPr lang="en-US" dirty="0"/>
              <a:t>Initial Sketches</a:t>
            </a:r>
          </a:p>
        </p:txBody>
      </p:sp>
      <p:pic>
        <p:nvPicPr>
          <p:cNvPr id="4" name="Content Placeholder 3" descr="A notebook with a drawing on it&#10;&#10;AI-generated content may be incorrect.">
            <a:extLst>
              <a:ext uri="{FF2B5EF4-FFF2-40B4-BE49-F238E27FC236}">
                <a16:creationId xmlns:a16="http://schemas.microsoft.com/office/drawing/2014/main" id="{1AFE6A37-F447-6145-CF51-E6353420102D}"/>
              </a:ext>
            </a:extLst>
          </p:cNvPr>
          <p:cNvPicPr>
            <a:picLocks noGrp="1" noChangeAspect="1"/>
          </p:cNvPicPr>
          <p:nvPr>
            <p:ph idx="1"/>
          </p:nvPr>
        </p:nvPicPr>
        <p:blipFill>
          <a:blip r:embed="rId2"/>
          <a:stretch>
            <a:fillRect/>
          </a:stretch>
        </p:blipFill>
        <p:spPr>
          <a:xfrm rot="5400000">
            <a:off x="3515097" y="1006477"/>
            <a:ext cx="4702626" cy="6270170"/>
          </a:xfrm>
          <a:prstGeom prst="rect">
            <a:avLst/>
          </a:prstGeom>
        </p:spPr>
      </p:pic>
    </p:spTree>
    <p:extLst>
      <p:ext uri="{BB962C8B-B14F-4D97-AF65-F5344CB8AC3E}">
        <p14:creationId xmlns:p14="http://schemas.microsoft.com/office/powerpoint/2010/main" val="3810352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A6937-2D01-25F9-BC0D-E3820A9EC4D1}"/>
              </a:ext>
            </a:extLst>
          </p:cNvPr>
          <p:cNvSpPr>
            <a:spLocks noGrp="1"/>
          </p:cNvSpPr>
          <p:nvPr>
            <p:ph type="title"/>
          </p:nvPr>
        </p:nvSpPr>
        <p:spPr/>
        <p:txBody>
          <a:bodyPr/>
          <a:lstStyle/>
          <a:p>
            <a:r>
              <a:rPr lang="en-US" dirty="0"/>
              <a:t>Initial Sketches</a:t>
            </a:r>
          </a:p>
        </p:txBody>
      </p:sp>
      <p:pic>
        <p:nvPicPr>
          <p:cNvPr id="4" name="Content Placeholder 3" descr="A notebook with writing on it&#10;&#10;AI-generated content may be incorrect.">
            <a:extLst>
              <a:ext uri="{FF2B5EF4-FFF2-40B4-BE49-F238E27FC236}">
                <a16:creationId xmlns:a16="http://schemas.microsoft.com/office/drawing/2014/main" id="{D5AE8121-A7BF-1CFF-AF7A-ED659ED7ECFF}"/>
              </a:ext>
            </a:extLst>
          </p:cNvPr>
          <p:cNvPicPr>
            <a:picLocks noGrp="1" noChangeAspect="1"/>
          </p:cNvPicPr>
          <p:nvPr>
            <p:ph idx="1"/>
          </p:nvPr>
        </p:nvPicPr>
        <p:blipFill>
          <a:blip r:embed="rId2"/>
          <a:stretch>
            <a:fillRect/>
          </a:stretch>
        </p:blipFill>
        <p:spPr>
          <a:xfrm rot="5400000">
            <a:off x="3433453" y="394793"/>
            <a:ext cx="4996542" cy="7588333"/>
          </a:xfrm>
          <a:prstGeom prst="rect">
            <a:avLst/>
          </a:prstGeom>
        </p:spPr>
      </p:pic>
    </p:spTree>
    <p:extLst>
      <p:ext uri="{BB962C8B-B14F-4D97-AF65-F5344CB8AC3E}">
        <p14:creationId xmlns:p14="http://schemas.microsoft.com/office/powerpoint/2010/main" val="3849282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CA1F2-6690-724A-96C9-CC2748932ED0}"/>
              </a:ext>
            </a:extLst>
          </p:cNvPr>
          <p:cNvSpPr>
            <a:spLocks noGrp="1"/>
          </p:cNvSpPr>
          <p:nvPr>
            <p:ph type="title"/>
          </p:nvPr>
        </p:nvSpPr>
        <p:spPr/>
        <p:txBody>
          <a:bodyPr/>
          <a:lstStyle/>
          <a:p>
            <a:r>
              <a:rPr lang="en-US" dirty="0"/>
              <a:t>User Flow</a:t>
            </a:r>
          </a:p>
        </p:txBody>
      </p:sp>
      <p:pic>
        <p:nvPicPr>
          <p:cNvPr id="17" name="Content Placeholder 16" descr="A diagram of a flowchart&#10;&#10;AI-generated content may be incorrect.">
            <a:extLst>
              <a:ext uri="{FF2B5EF4-FFF2-40B4-BE49-F238E27FC236}">
                <a16:creationId xmlns:a16="http://schemas.microsoft.com/office/drawing/2014/main" id="{DFC3FE29-A598-3AAF-EA44-D06716558A9C}"/>
              </a:ext>
            </a:extLst>
          </p:cNvPr>
          <p:cNvPicPr>
            <a:picLocks noGrp="1" noChangeAspect="1"/>
          </p:cNvPicPr>
          <p:nvPr>
            <p:ph idx="1"/>
          </p:nvPr>
        </p:nvPicPr>
        <p:blipFill>
          <a:blip r:embed="rId2"/>
          <a:stretch>
            <a:fillRect/>
          </a:stretch>
        </p:blipFill>
        <p:spPr>
          <a:xfrm>
            <a:off x="3168601" y="1293813"/>
            <a:ext cx="5854797" cy="4883150"/>
          </a:xfrm>
        </p:spPr>
      </p:pic>
    </p:spTree>
    <p:extLst>
      <p:ext uri="{BB962C8B-B14F-4D97-AF65-F5344CB8AC3E}">
        <p14:creationId xmlns:p14="http://schemas.microsoft.com/office/powerpoint/2010/main" val="291100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60F5E-11BA-71A1-7BC4-2A76A02BC56F}"/>
              </a:ext>
            </a:extLst>
          </p:cNvPr>
          <p:cNvSpPr>
            <a:spLocks noGrp="1"/>
          </p:cNvSpPr>
          <p:nvPr>
            <p:ph type="title"/>
          </p:nvPr>
        </p:nvSpPr>
        <p:spPr/>
        <p:txBody>
          <a:bodyPr/>
          <a:lstStyle/>
          <a:p>
            <a:r>
              <a:rPr lang="en-US" dirty="0"/>
              <a:t>Log In Wireframe</a:t>
            </a:r>
          </a:p>
        </p:txBody>
      </p:sp>
      <p:pic>
        <p:nvPicPr>
          <p:cNvPr id="5" name="Content Placeholder 4" descr="A login screen with a box and a log in box&#10;&#10;AI-generated content may be incorrect.">
            <a:extLst>
              <a:ext uri="{FF2B5EF4-FFF2-40B4-BE49-F238E27FC236}">
                <a16:creationId xmlns:a16="http://schemas.microsoft.com/office/drawing/2014/main" id="{E98F32BD-F563-1BE0-492D-6DCA9FC73043}"/>
              </a:ext>
            </a:extLst>
          </p:cNvPr>
          <p:cNvPicPr>
            <a:picLocks noGrp="1" noChangeAspect="1"/>
          </p:cNvPicPr>
          <p:nvPr>
            <p:ph idx="1"/>
          </p:nvPr>
        </p:nvPicPr>
        <p:blipFill>
          <a:blip r:embed="rId2"/>
          <a:stretch>
            <a:fillRect/>
          </a:stretch>
        </p:blipFill>
        <p:spPr>
          <a:xfrm>
            <a:off x="1460879" y="1825625"/>
            <a:ext cx="9270241" cy="4351338"/>
          </a:xfrm>
        </p:spPr>
      </p:pic>
    </p:spTree>
    <p:extLst>
      <p:ext uri="{BB962C8B-B14F-4D97-AF65-F5344CB8AC3E}">
        <p14:creationId xmlns:p14="http://schemas.microsoft.com/office/powerpoint/2010/main" val="3645080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0B0C5-2145-44A8-1BC8-35B4911E5712}"/>
              </a:ext>
            </a:extLst>
          </p:cNvPr>
          <p:cNvSpPr>
            <a:spLocks noGrp="1"/>
          </p:cNvSpPr>
          <p:nvPr>
            <p:ph type="title"/>
          </p:nvPr>
        </p:nvSpPr>
        <p:spPr/>
        <p:txBody>
          <a:bodyPr/>
          <a:lstStyle/>
          <a:p>
            <a:r>
              <a:rPr lang="en-US" dirty="0"/>
              <a:t>Homepage Wireframe</a:t>
            </a:r>
          </a:p>
        </p:txBody>
      </p:sp>
      <p:pic>
        <p:nvPicPr>
          <p:cNvPr id="5" name="Content Placeholder 4" descr="A screenshot of a web page&#10;&#10;AI-generated content may be incorrect.">
            <a:extLst>
              <a:ext uri="{FF2B5EF4-FFF2-40B4-BE49-F238E27FC236}">
                <a16:creationId xmlns:a16="http://schemas.microsoft.com/office/drawing/2014/main" id="{02329A2F-66A2-ED43-CC6F-7E12C25EAC72}"/>
              </a:ext>
            </a:extLst>
          </p:cNvPr>
          <p:cNvPicPr>
            <a:picLocks noGrp="1" noChangeAspect="1"/>
          </p:cNvPicPr>
          <p:nvPr>
            <p:ph idx="1"/>
          </p:nvPr>
        </p:nvPicPr>
        <p:blipFill>
          <a:blip r:embed="rId2"/>
          <a:stretch>
            <a:fillRect/>
          </a:stretch>
        </p:blipFill>
        <p:spPr>
          <a:xfrm>
            <a:off x="3131443" y="1825625"/>
            <a:ext cx="5929113" cy="4351338"/>
          </a:xfrm>
        </p:spPr>
      </p:pic>
    </p:spTree>
    <p:extLst>
      <p:ext uri="{BB962C8B-B14F-4D97-AF65-F5344CB8AC3E}">
        <p14:creationId xmlns:p14="http://schemas.microsoft.com/office/powerpoint/2010/main" val="741579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F0267-AB95-CFB7-411E-08AD1A35D3FB}"/>
              </a:ext>
            </a:extLst>
          </p:cNvPr>
          <p:cNvSpPr>
            <a:spLocks noGrp="1"/>
          </p:cNvSpPr>
          <p:nvPr>
            <p:ph type="title"/>
          </p:nvPr>
        </p:nvSpPr>
        <p:spPr/>
        <p:txBody>
          <a:bodyPr/>
          <a:lstStyle/>
          <a:p>
            <a:r>
              <a:rPr lang="en-US" dirty="0"/>
              <a:t>Bulletin Wireframe</a:t>
            </a:r>
          </a:p>
        </p:txBody>
      </p:sp>
      <p:pic>
        <p:nvPicPr>
          <p:cNvPr id="5" name="Content Placeholder 4" descr="What the UI of my Bulletin page will look like. ">
            <a:extLst>
              <a:ext uri="{FF2B5EF4-FFF2-40B4-BE49-F238E27FC236}">
                <a16:creationId xmlns:a16="http://schemas.microsoft.com/office/drawing/2014/main" id="{8D737695-5CC0-CDC0-8909-344015765294}"/>
              </a:ext>
            </a:extLst>
          </p:cNvPr>
          <p:cNvPicPr>
            <a:picLocks noGrp="1" noChangeAspect="1"/>
          </p:cNvPicPr>
          <p:nvPr>
            <p:ph idx="1"/>
          </p:nvPr>
        </p:nvPicPr>
        <p:blipFill>
          <a:blip r:embed="rId2"/>
          <a:stretch>
            <a:fillRect/>
          </a:stretch>
        </p:blipFill>
        <p:spPr>
          <a:xfrm>
            <a:off x="3832182" y="1825625"/>
            <a:ext cx="4527635" cy="4351338"/>
          </a:xfrm>
        </p:spPr>
      </p:pic>
    </p:spTree>
    <p:extLst>
      <p:ext uri="{BB962C8B-B14F-4D97-AF65-F5344CB8AC3E}">
        <p14:creationId xmlns:p14="http://schemas.microsoft.com/office/powerpoint/2010/main" val="3285411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73D6E-B3E4-B811-8890-738230B4892D}"/>
              </a:ext>
            </a:extLst>
          </p:cNvPr>
          <p:cNvSpPr>
            <a:spLocks noGrp="1"/>
          </p:cNvSpPr>
          <p:nvPr>
            <p:ph type="title"/>
          </p:nvPr>
        </p:nvSpPr>
        <p:spPr/>
        <p:txBody>
          <a:bodyPr/>
          <a:lstStyle/>
          <a:p>
            <a:r>
              <a:rPr lang="en-US" dirty="0"/>
              <a:t>Profile Wireframe</a:t>
            </a:r>
          </a:p>
        </p:txBody>
      </p:sp>
      <p:pic>
        <p:nvPicPr>
          <p:cNvPr id="5" name="Content Placeholder 4" descr="A screenshot of a computer&#10;&#10;AI-generated content may be incorrect.">
            <a:extLst>
              <a:ext uri="{FF2B5EF4-FFF2-40B4-BE49-F238E27FC236}">
                <a16:creationId xmlns:a16="http://schemas.microsoft.com/office/drawing/2014/main" id="{1D377779-D3C8-A9F5-6A20-7F6D8ADF64A0}"/>
              </a:ext>
            </a:extLst>
          </p:cNvPr>
          <p:cNvPicPr>
            <a:picLocks noGrp="1" noChangeAspect="1"/>
          </p:cNvPicPr>
          <p:nvPr>
            <p:ph idx="1"/>
          </p:nvPr>
        </p:nvPicPr>
        <p:blipFill>
          <a:blip r:embed="rId2"/>
          <a:stretch>
            <a:fillRect/>
          </a:stretch>
        </p:blipFill>
        <p:spPr>
          <a:xfrm>
            <a:off x="2719668" y="1825625"/>
            <a:ext cx="6752663" cy="4351338"/>
          </a:xfrm>
        </p:spPr>
      </p:pic>
    </p:spTree>
    <p:extLst>
      <p:ext uri="{BB962C8B-B14F-4D97-AF65-F5344CB8AC3E}">
        <p14:creationId xmlns:p14="http://schemas.microsoft.com/office/powerpoint/2010/main" val="3661604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EF66-90EC-EE39-14CD-0D2110742D63}"/>
              </a:ext>
            </a:extLst>
          </p:cNvPr>
          <p:cNvSpPr>
            <a:spLocks noGrp="1"/>
          </p:cNvSpPr>
          <p:nvPr>
            <p:ph type="title"/>
          </p:nvPr>
        </p:nvSpPr>
        <p:spPr/>
        <p:txBody>
          <a:bodyPr/>
          <a:lstStyle/>
          <a:p>
            <a:r>
              <a:rPr lang="en-US" dirty="0"/>
              <a:t>About us Wireframe</a:t>
            </a:r>
          </a:p>
        </p:txBody>
      </p:sp>
      <p:pic>
        <p:nvPicPr>
          <p:cNvPr id="5" name="Content Placeholder 4" descr="A screenshot of a computer&#10;&#10;AI-generated content may be incorrect.">
            <a:extLst>
              <a:ext uri="{FF2B5EF4-FFF2-40B4-BE49-F238E27FC236}">
                <a16:creationId xmlns:a16="http://schemas.microsoft.com/office/drawing/2014/main" id="{16677C13-CA96-2340-AB69-E6811B6489AF}"/>
              </a:ext>
            </a:extLst>
          </p:cNvPr>
          <p:cNvPicPr>
            <a:picLocks noGrp="1" noChangeAspect="1"/>
          </p:cNvPicPr>
          <p:nvPr>
            <p:ph idx="1"/>
          </p:nvPr>
        </p:nvPicPr>
        <p:blipFill>
          <a:blip r:embed="rId2"/>
          <a:stretch>
            <a:fillRect/>
          </a:stretch>
        </p:blipFill>
        <p:spPr>
          <a:xfrm>
            <a:off x="2340879" y="1825625"/>
            <a:ext cx="7510242" cy="4351338"/>
          </a:xfrm>
        </p:spPr>
      </p:pic>
    </p:spTree>
    <p:extLst>
      <p:ext uri="{BB962C8B-B14F-4D97-AF65-F5344CB8AC3E}">
        <p14:creationId xmlns:p14="http://schemas.microsoft.com/office/powerpoint/2010/main" val="3613504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3E688-E74E-FD9A-27DD-53EB521AF40D}"/>
              </a:ext>
            </a:extLst>
          </p:cNvPr>
          <p:cNvSpPr>
            <a:spLocks noGrp="1"/>
          </p:cNvSpPr>
          <p:nvPr>
            <p:ph type="title"/>
          </p:nvPr>
        </p:nvSpPr>
        <p:spPr/>
        <p:txBody>
          <a:bodyPr/>
          <a:lstStyle/>
          <a:p>
            <a:r>
              <a:rPr lang="en-US" dirty="0"/>
              <a:t>Log In Mockup</a:t>
            </a:r>
          </a:p>
        </p:txBody>
      </p:sp>
      <p:pic>
        <p:nvPicPr>
          <p:cNvPr id="5" name="Content Placeholder 4" descr="A screenshot of a login screen&#10;&#10;AI-generated content may be incorrect.">
            <a:extLst>
              <a:ext uri="{FF2B5EF4-FFF2-40B4-BE49-F238E27FC236}">
                <a16:creationId xmlns:a16="http://schemas.microsoft.com/office/drawing/2014/main" id="{BF331FB0-802D-5608-69EA-E0C55E7C9051}"/>
              </a:ext>
            </a:extLst>
          </p:cNvPr>
          <p:cNvPicPr>
            <a:picLocks noGrp="1" noChangeAspect="1"/>
          </p:cNvPicPr>
          <p:nvPr>
            <p:ph idx="1"/>
          </p:nvPr>
        </p:nvPicPr>
        <p:blipFill>
          <a:blip r:embed="rId2"/>
          <a:stretch>
            <a:fillRect/>
          </a:stretch>
        </p:blipFill>
        <p:spPr>
          <a:xfrm>
            <a:off x="1717083" y="1825625"/>
            <a:ext cx="8757833" cy="4351338"/>
          </a:xfrm>
        </p:spPr>
      </p:pic>
    </p:spTree>
    <p:extLst>
      <p:ext uri="{BB962C8B-B14F-4D97-AF65-F5344CB8AC3E}">
        <p14:creationId xmlns:p14="http://schemas.microsoft.com/office/powerpoint/2010/main" val="343758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5B2D3-150B-6F32-5101-237BF1E0C300}"/>
              </a:ext>
            </a:extLst>
          </p:cNvPr>
          <p:cNvSpPr>
            <a:spLocks noGrp="1"/>
          </p:cNvSpPr>
          <p:nvPr>
            <p:ph type="title"/>
          </p:nvPr>
        </p:nvSpPr>
        <p:spPr/>
        <p:txBody>
          <a:bodyPr/>
          <a:lstStyle/>
          <a:p>
            <a:r>
              <a:rPr lang="en-US" dirty="0"/>
              <a:t>Homepage Mockup</a:t>
            </a:r>
          </a:p>
        </p:txBody>
      </p:sp>
      <p:pic>
        <p:nvPicPr>
          <p:cNvPr id="4" name="Content Placeholder 4" descr="A screenshot of a computer&#10;&#10;AI-generated content may be incorrect.">
            <a:extLst>
              <a:ext uri="{FF2B5EF4-FFF2-40B4-BE49-F238E27FC236}">
                <a16:creationId xmlns:a16="http://schemas.microsoft.com/office/drawing/2014/main" id="{191ECFAF-AA28-F734-2F50-A7476FFA8EC6}"/>
              </a:ext>
            </a:extLst>
          </p:cNvPr>
          <p:cNvPicPr>
            <a:picLocks noGrp="1" noChangeAspect="1"/>
          </p:cNvPicPr>
          <p:nvPr>
            <p:ph idx="1"/>
          </p:nvPr>
        </p:nvPicPr>
        <p:blipFill>
          <a:blip r:embed="rId2"/>
          <a:stretch>
            <a:fillRect/>
          </a:stretch>
        </p:blipFill>
        <p:spPr>
          <a:xfrm>
            <a:off x="1723242" y="1825625"/>
            <a:ext cx="8745516" cy="4351338"/>
          </a:xfrm>
          <a:prstGeom prst="rect">
            <a:avLst/>
          </a:prstGeom>
        </p:spPr>
      </p:pic>
    </p:spTree>
    <p:extLst>
      <p:ext uri="{BB962C8B-B14F-4D97-AF65-F5344CB8AC3E}">
        <p14:creationId xmlns:p14="http://schemas.microsoft.com/office/powerpoint/2010/main" val="3395376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5745C-1C95-AA5F-1C55-40710B175682}"/>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417223A6-25BB-FB22-B717-0A359B121A3B}"/>
              </a:ext>
            </a:extLst>
          </p:cNvPr>
          <p:cNvSpPr>
            <a:spLocks noGrp="1"/>
          </p:cNvSpPr>
          <p:nvPr>
            <p:ph idx="1"/>
          </p:nvPr>
        </p:nvSpPr>
        <p:spPr/>
        <p:txBody>
          <a:bodyPr/>
          <a:lstStyle/>
          <a:p>
            <a:pPr marL="0" indent="0">
              <a:buNone/>
            </a:pPr>
            <a:r>
              <a:rPr lang="en-US" dirty="0" err="1"/>
              <a:t>MyStudies</a:t>
            </a:r>
            <a:r>
              <a:rPr lang="en-US" dirty="0"/>
              <a:t> is a website that helps students prepare for their academics and encourages productivity. </a:t>
            </a:r>
            <a:r>
              <a:rPr lang="en-US" dirty="0" err="1"/>
              <a:t>MyStudies</a:t>
            </a:r>
            <a:r>
              <a:rPr lang="en-US" dirty="0"/>
              <a:t> will allow students to create and review flashcard decks allowing them to curate their studies. The site will also have a bulletin feature that allows students to keep track of important deadlines and tasks. Students will also have the ability to log in and create a personal profile to represent their hobbies and interests. Overall this project will involve creating an intuitive frontend, designing a database to store student information such as decks, bulletin, profile, and creating a backend facilitate. </a:t>
            </a:r>
          </a:p>
        </p:txBody>
      </p:sp>
    </p:spTree>
    <p:extLst>
      <p:ext uri="{BB962C8B-B14F-4D97-AF65-F5344CB8AC3E}">
        <p14:creationId xmlns:p14="http://schemas.microsoft.com/office/powerpoint/2010/main" val="3911528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B3B20-AFC5-8A5C-6D83-4AA357390F40}"/>
              </a:ext>
            </a:extLst>
          </p:cNvPr>
          <p:cNvSpPr>
            <a:spLocks noGrp="1"/>
          </p:cNvSpPr>
          <p:nvPr>
            <p:ph type="title"/>
          </p:nvPr>
        </p:nvSpPr>
        <p:spPr/>
        <p:txBody>
          <a:bodyPr/>
          <a:lstStyle/>
          <a:p>
            <a:r>
              <a:rPr lang="en-US" dirty="0"/>
              <a:t>Bulletin Mock up</a:t>
            </a:r>
          </a:p>
        </p:txBody>
      </p:sp>
      <p:pic>
        <p:nvPicPr>
          <p:cNvPr id="4" name="Content Placeholder 3" descr="A screenshot of a computer&#10;&#10;AI-generated content may be incorrect.">
            <a:extLst>
              <a:ext uri="{FF2B5EF4-FFF2-40B4-BE49-F238E27FC236}">
                <a16:creationId xmlns:a16="http://schemas.microsoft.com/office/drawing/2014/main" id="{3472D814-50C2-F6D0-76B4-3DE5EF5EC65F}"/>
              </a:ext>
            </a:extLst>
          </p:cNvPr>
          <p:cNvPicPr>
            <a:picLocks noGrp="1" noChangeAspect="1"/>
          </p:cNvPicPr>
          <p:nvPr>
            <p:ph idx="1"/>
          </p:nvPr>
        </p:nvPicPr>
        <p:blipFill>
          <a:blip r:embed="rId2"/>
          <a:stretch>
            <a:fillRect/>
          </a:stretch>
        </p:blipFill>
        <p:spPr>
          <a:xfrm>
            <a:off x="1729448" y="1825625"/>
            <a:ext cx="8733104" cy="4351338"/>
          </a:xfrm>
          <a:prstGeom prst="rect">
            <a:avLst/>
          </a:prstGeom>
        </p:spPr>
      </p:pic>
    </p:spTree>
    <p:extLst>
      <p:ext uri="{BB962C8B-B14F-4D97-AF65-F5344CB8AC3E}">
        <p14:creationId xmlns:p14="http://schemas.microsoft.com/office/powerpoint/2010/main" val="1431602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73E3B-841C-54CF-CC34-276045C3AEB5}"/>
              </a:ext>
            </a:extLst>
          </p:cNvPr>
          <p:cNvSpPr>
            <a:spLocks noGrp="1"/>
          </p:cNvSpPr>
          <p:nvPr>
            <p:ph type="title"/>
          </p:nvPr>
        </p:nvSpPr>
        <p:spPr/>
        <p:txBody>
          <a:bodyPr/>
          <a:lstStyle/>
          <a:p>
            <a:r>
              <a:rPr lang="en-US" dirty="0"/>
              <a:t>Profile Mockup</a:t>
            </a:r>
          </a:p>
        </p:txBody>
      </p:sp>
      <p:pic>
        <p:nvPicPr>
          <p:cNvPr id="4" name="Content Placeholder 3" descr="A screenshot of a profile&#10;&#10;AI-generated content may be incorrect.">
            <a:extLst>
              <a:ext uri="{FF2B5EF4-FFF2-40B4-BE49-F238E27FC236}">
                <a16:creationId xmlns:a16="http://schemas.microsoft.com/office/drawing/2014/main" id="{1907D396-4F1F-FC23-5065-CB9F69ED30D2}"/>
              </a:ext>
            </a:extLst>
          </p:cNvPr>
          <p:cNvPicPr>
            <a:picLocks noGrp="1" noChangeAspect="1"/>
          </p:cNvPicPr>
          <p:nvPr>
            <p:ph idx="1"/>
          </p:nvPr>
        </p:nvPicPr>
        <p:blipFill>
          <a:blip r:embed="rId2"/>
          <a:stretch>
            <a:fillRect/>
          </a:stretch>
        </p:blipFill>
        <p:spPr>
          <a:xfrm>
            <a:off x="1711049" y="1825625"/>
            <a:ext cx="8769901" cy="4351338"/>
          </a:xfrm>
          <a:prstGeom prst="rect">
            <a:avLst/>
          </a:prstGeom>
        </p:spPr>
      </p:pic>
    </p:spTree>
    <p:extLst>
      <p:ext uri="{BB962C8B-B14F-4D97-AF65-F5344CB8AC3E}">
        <p14:creationId xmlns:p14="http://schemas.microsoft.com/office/powerpoint/2010/main" val="981283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4AEEB-A0A2-E07E-E87B-7BB366CAAB4F}"/>
              </a:ext>
            </a:extLst>
          </p:cNvPr>
          <p:cNvSpPr>
            <a:spLocks noGrp="1"/>
          </p:cNvSpPr>
          <p:nvPr>
            <p:ph type="title"/>
          </p:nvPr>
        </p:nvSpPr>
        <p:spPr/>
        <p:txBody>
          <a:bodyPr/>
          <a:lstStyle/>
          <a:p>
            <a:r>
              <a:rPr lang="en-US" dirty="0"/>
              <a:t>About Us Mockup</a:t>
            </a:r>
          </a:p>
        </p:txBody>
      </p:sp>
      <p:pic>
        <p:nvPicPr>
          <p:cNvPr id="4" name="Content Placeholder 3" descr="A screenshot of a computer&#10;&#10;AI-generated content may be incorrect.">
            <a:extLst>
              <a:ext uri="{FF2B5EF4-FFF2-40B4-BE49-F238E27FC236}">
                <a16:creationId xmlns:a16="http://schemas.microsoft.com/office/drawing/2014/main" id="{15AE2CC8-BB91-4E92-FBB5-E02A1C508F77}"/>
              </a:ext>
            </a:extLst>
          </p:cNvPr>
          <p:cNvPicPr>
            <a:picLocks noGrp="1" noChangeAspect="1"/>
          </p:cNvPicPr>
          <p:nvPr>
            <p:ph idx="1"/>
          </p:nvPr>
        </p:nvPicPr>
        <p:blipFill>
          <a:blip r:embed="rId2"/>
          <a:stretch>
            <a:fillRect/>
          </a:stretch>
        </p:blipFill>
        <p:spPr>
          <a:xfrm>
            <a:off x="1726405" y="1825625"/>
            <a:ext cx="8739190" cy="4351338"/>
          </a:xfrm>
          <a:prstGeom prst="rect">
            <a:avLst/>
          </a:prstGeom>
        </p:spPr>
      </p:pic>
    </p:spTree>
    <p:extLst>
      <p:ext uri="{BB962C8B-B14F-4D97-AF65-F5344CB8AC3E}">
        <p14:creationId xmlns:p14="http://schemas.microsoft.com/office/powerpoint/2010/main" val="1219971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93E00-00BB-FABE-B3A6-51AF20EE2559}"/>
              </a:ext>
            </a:extLst>
          </p:cNvPr>
          <p:cNvSpPr>
            <a:spLocks noGrp="1"/>
          </p:cNvSpPr>
          <p:nvPr>
            <p:ph type="title"/>
          </p:nvPr>
        </p:nvSpPr>
        <p:spPr>
          <a:xfrm>
            <a:off x="830283" y="222622"/>
            <a:ext cx="10515600" cy="1325563"/>
          </a:xfrm>
        </p:spPr>
        <p:txBody>
          <a:bodyPr/>
          <a:lstStyle/>
          <a:p>
            <a:r>
              <a:rPr lang="en-US" dirty="0"/>
              <a:t>Tentative Schedule</a:t>
            </a:r>
          </a:p>
        </p:txBody>
      </p:sp>
      <p:graphicFrame>
        <p:nvGraphicFramePr>
          <p:cNvPr id="4" name="Content Placeholder 3">
            <a:extLst>
              <a:ext uri="{FF2B5EF4-FFF2-40B4-BE49-F238E27FC236}">
                <a16:creationId xmlns:a16="http://schemas.microsoft.com/office/drawing/2014/main" id="{9CAB6887-A04A-C6F3-6765-08D737D25064}"/>
              </a:ext>
            </a:extLst>
          </p:cNvPr>
          <p:cNvGraphicFramePr>
            <a:graphicFrameLocks noGrp="1"/>
          </p:cNvGraphicFramePr>
          <p:nvPr>
            <p:ph idx="1"/>
            <p:extLst>
              <p:ext uri="{D42A27DB-BD31-4B8C-83A1-F6EECF244321}">
                <p14:modId xmlns:p14="http://schemas.microsoft.com/office/powerpoint/2010/main" val="2606577698"/>
              </p:ext>
            </p:extLst>
          </p:nvPr>
        </p:nvGraphicFramePr>
        <p:xfrm>
          <a:off x="830283" y="1301378"/>
          <a:ext cx="10515600" cy="5237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603481934"/>
                    </a:ext>
                  </a:extLst>
                </a:gridCol>
                <a:gridCol w="5257800">
                  <a:extLst>
                    <a:ext uri="{9D8B030D-6E8A-4147-A177-3AD203B41FA5}">
                      <a16:colId xmlns:a16="http://schemas.microsoft.com/office/drawing/2014/main" val="2258586250"/>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2922835171"/>
                  </a:ext>
                </a:extLst>
              </a:tr>
              <a:tr h="370840">
                <a:tc>
                  <a:txBody>
                    <a:bodyPr/>
                    <a:lstStyle/>
                    <a:p>
                      <a:r>
                        <a:rPr lang="en-US" dirty="0"/>
                        <a:t>Planning the project, scope, tools, features </a:t>
                      </a:r>
                    </a:p>
                  </a:txBody>
                  <a:tcPr/>
                </a:tc>
                <a:tc>
                  <a:txBody>
                    <a:bodyPr/>
                    <a:lstStyle/>
                    <a:p>
                      <a:r>
                        <a:rPr lang="en-US" dirty="0"/>
                        <a:t>Weeks 1-3. This includes project proposal, project search etc.</a:t>
                      </a:r>
                    </a:p>
                  </a:txBody>
                  <a:tcPr/>
                </a:tc>
                <a:extLst>
                  <a:ext uri="{0D108BD9-81ED-4DB2-BD59-A6C34878D82A}">
                    <a16:rowId xmlns:a16="http://schemas.microsoft.com/office/drawing/2014/main" val="2149971213"/>
                  </a:ext>
                </a:extLst>
              </a:tr>
              <a:tr h="370840">
                <a:tc>
                  <a:txBody>
                    <a:bodyPr/>
                    <a:lstStyle/>
                    <a:p>
                      <a:r>
                        <a:rPr lang="en-US" dirty="0"/>
                        <a:t>Creating the wireframes, working on the UI of the pages.</a:t>
                      </a:r>
                    </a:p>
                  </a:txBody>
                  <a:tcPr/>
                </a:tc>
                <a:tc>
                  <a:txBody>
                    <a:bodyPr/>
                    <a:lstStyle/>
                    <a:p>
                      <a:r>
                        <a:rPr lang="en-US" dirty="0"/>
                        <a:t>Weeks 4-5 I will create wireframes on Balsamiq before creating pages in html and </a:t>
                      </a:r>
                      <a:r>
                        <a:rPr lang="en-US" dirty="0" err="1"/>
                        <a:t>css</a:t>
                      </a:r>
                      <a:r>
                        <a:rPr lang="en-US" dirty="0"/>
                        <a:t>. I will also be researching backend development during this period</a:t>
                      </a:r>
                    </a:p>
                  </a:txBody>
                  <a:tcPr/>
                </a:tc>
                <a:extLst>
                  <a:ext uri="{0D108BD9-81ED-4DB2-BD59-A6C34878D82A}">
                    <a16:rowId xmlns:a16="http://schemas.microsoft.com/office/drawing/2014/main" val="2542303254"/>
                  </a:ext>
                </a:extLst>
              </a:tr>
              <a:tr h="370840">
                <a:tc>
                  <a:txBody>
                    <a:bodyPr/>
                    <a:lstStyle/>
                    <a:p>
                      <a:r>
                        <a:rPr lang="en-US" dirty="0"/>
                        <a:t>Create the demo 1 showing my progress so far</a:t>
                      </a:r>
                    </a:p>
                  </a:txBody>
                  <a:tcPr/>
                </a:tc>
                <a:tc>
                  <a:txBody>
                    <a:bodyPr/>
                    <a:lstStyle/>
                    <a:p>
                      <a:r>
                        <a:rPr lang="en-US" dirty="0"/>
                        <a:t>Weeks 6-7</a:t>
                      </a:r>
                    </a:p>
                  </a:txBody>
                  <a:tcPr/>
                </a:tc>
                <a:extLst>
                  <a:ext uri="{0D108BD9-81ED-4DB2-BD59-A6C34878D82A}">
                    <a16:rowId xmlns:a16="http://schemas.microsoft.com/office/drawing/2014/main" val="3385327650"/>
                  </a:ext>
                </a:extLst>
              </a:tr>
              <a:tr h="370840">
                <a:tc>
                  <a:txBody>
                    <a:bodyPr/>
                    <a:lstStyle/>
                    <a:p>
                      <a:r>
                        <a:rPr lang="en-US" dirty="0"/>
                        <a:t>Work on creating the database schema and trying to implement it.</a:t>
                      </a:r>
                    </a:p>
                  </a:txBody>
                  <a:tcPr/>
                </a:tc>
                <a:tc>
                  <a:txBody>
                    <a:bodyPr/>
                    <a:lstStyle/>
                    <a:p>
                      <a:r>
                        <a:rPr lang="en-US" dirty="0"/>
                        <a:t>Weeks 7-9</a:t>
                      </a:r>
                    </a:p>
                  </a:txBody>
                  <a:tcPr/>
                </a:tc>
                <a:extLst>
                  <a:ext uri="{0D108BD9-81ED-4DB2-BD59-A6C34878D82A}">
                    <a16:rowId xmlns:a16="http://schemas.microsoft.com/office/drawing/2014/main" val="3230105092"/>
                  </a:ext>
                </a:extLst>
              </a:tr>
              <a:tr h="370840">
                <a:tc>
                  <a:txBody>
                    <a:bodyPr/>
                    <a:lstStyle/>
                    <a:p>
                      <a:r>
                        <a:rPr lang="en-US" dirty="0"/>
                        <a:t>Live Presentation</a:t>
                      </a:r>
                    </a:p>
                  </a:txBody>
                  <a:tcPr/>
                </a:tc>
                <a:tc>
                  <a:txBody>
                    <a:bodyPr/>
                    <a:lstStyle/>
                    <a:p>
                      <a:r>
                        <a:rPr lang="en-US" dirty="0"/>
                        <a:t>Week 8</a:t>
                      </a:r>
                    </a:p>
                  </a:txBody>
                  <a:tcPr/>
                </a:tc>
                <a:extLst>
                  <a:ext uri="{0D108BD9-81ED-4DB2-BD59-A6C34878D82A}">
                    <a16:rowId xmlns:a16="http://schemas.microsoft.com/office/drawing/2014/main" val="1752907954"/>
                  </a:ext>
                </a:extLst>
              </a:tr>
              <a:tr h="370840">
                <a:tc>
                  <a:txBody>
                    <a:bodyPr/>
                    <a:lstStyle/>
                    <a:p>
                      <a:r>
                        <a:rPr lang="en-US" dirty="0"/>
                        <a:t>Work on the Backend of the Project.</a:t>
                      </a:r>
                    </a:p>
                  </a:txBody>
                  <a:tcPr/>
                </a:tc>
                <a:tc>
                  <a:txBody>
                    <a:bodyPr/>
                    <a:lstStyle/>
                    <a:p>
                      <a:r>
                        <a:rPr lang="en-US" dirty="0"/>
                        <a:t>Week 9-12. This portion of the project I’m more unsure of as I’ve never worked with a backend before.</a:t>
                      </a:r>
                    </a:p>
                  </a:txBody>
                  <a:tcPr/>
                </a:tc>
                <a:extLst>
                  <a:ext uri="{0D108BD9-81ED-4DB2-BD59-A6C34878D82A}">
                    <a16:rowId xmlns:a16="http://schemas.microsoft.com/office/drawing/2014/main" val="2782356810"/>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540934364"/>
                  </a:ext>
                </a:extLst>
              </a:tr>
              <a:tr h="370840">
                <a:tc>
                  <a:txBody>
                    <a:bodyPr/>
                    <a:lstStyle/>
                    <a:p>
                      <a:r>
                        <a:rPr lang="en-US" dirty="0"/>
                        <a:t>Presentation Slides</a:t>
                      </a:r>
                    </a:p>
                  </a:txBody>
                  <a:tcPr/>
                </a:tc>
                <a:tc>
                  <a:txBody>
                    <a:bodyPr/>
                    <a:lstStyle/>
                    <a:p>
                      <a:r>
                        <a:rPr lang="en-US" dirty="0"/>
                        <a:t>Week 13-15</a:t>
                      </a:r>
                    </a:p>
                  </a:txBody>
                  <a:tcPr/>
                </a:tc>
                <a:extLst>
                  <a:ext uri="{0D108BD9-81ED-4DB2-BD59-A6C34878D82A}">
                    <a16:rowId xmlns:a16="http://schemas.microsoft.com/office/drawing/2014/main" val="2736426610"/>
                  </a:ext>
                </a:extLst>
              </a:tr>
            </a:tbl>
          </a:graphicData>
        </a:graphic>
      </p:graphicFrame>
    </p:spTree>
    <p:extLst>
      <p:ext uri="{BB962C8B-B14F-4D97-AF65-F5344CB8AC3E}">
        <p14:creationId xmlns:p14="http://schemas.microsoft.com/office/powerpoint/2010/main" val="165831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BDA06-200D-2E9C-015A-3F27B6193341}"/>
              </a:ext>
            </a:extLst>
          </p:cNvPr>
          <p:cNvSpPr>
            <a:spLocks noGrp="1"/>
          </p:cNvSpPr>
          <p:nvPr>
            <p:ph type="title"/>
          </p:nvPr>
        </p:nvSpPr>
        <p:spPr/>
        <p:txBody>
          <a:bodyPr/>
          <a:lstStyle/>
          <a:p>
            <a:r>
              <a:rPr lang="en-US" dirty="0"/>
              <a:t>Updated Tentative Schedule</a:t>
            </a:r>
          </a:p>
        </p:txBody>
      </p:sp>
      <p:graphicFrame>
        <p:nvGraphicFramePr>
          <p:cNvPr id="4" name="Content Placeholder 3">
            <a:extLst>
              <a:ext uri="{FF2B5EF4-FFF2-40B4-BE49-F238E27FC236}">
                <a16:creationId xmlns:a16="http://schemas.microsoft.com/office/drawing/2014/main" id="{75559585-B2C7-DB8A-D3B0-E3AC0A3EC5C7}"/>
              </a:ext>
            </a:extLst>
          </p:cNvPr>
          <p:cNvGraphicFramePr>
            <a:graphicFrameLocks noGrp="1"/>
          </p:cNvGraphicFramePr>
          <p:nvPr>
            <p:ph idx="1"/>
            <p:extLst>
              <p:ext uri="{D42A27DB-BD31-4B8C-83A1-F6EECF244321}">
                <p14:modId xmlns:p14="http://schemas.microsoft.com/office/powerpoint/2010/main" val="1737696002"/>
              </p:ext>
            </p:extLst>
          </p:nvPr>
        </p:nvGraphicFramePr>
        <p:xfrm>
          <a:off x="838200" y="1825625"/>
          <a:ext cx="10515600" cy="33375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972870014"/>
                    </a:ext>
                  </a:extLst>
                </a:gridCol>
                <a:gridCol w="5257800">
                  <a:extLst>
                    <a:ext uri="{9D8B030D-6E8A-4147-A177-3AD203B41FA5}">
                      <a16:colId xmlns:a16="http://schemas.microsoft.com/office/drawing/2014/main" val="3308739997"/>
                    </a:ext>
                  </a:extLst>
                </a:gridCol>
              </a:tblGrid>
              <a:tr h="370840">
                <a:tc>
                  <a:txBody>
                    <a:bodyPr/>
                    <a:lstStyle/>
                    <a:p>
                      <a:pPr algn="ctr"/>
                      <a:r>
                        <a:rPr lang="en-US" dirty="0"/>
                        <a:t>Tasks</a:t>
                      </a:r>
                    </a:p>
                  </a:txBody>
                  <a:tcPr/>
                </a:tc>
                <a:tc>
                  <a:txBody>
                    <a:bodyPr/>
                    <a:lstStyle/>
                    <a:p>
                      <a:pPr algn="ctr"/>
                      <a:r>
                        <a:rPr lang="en-US" dirty="0"/>
                        <a:t>Timeframe</a:t>
                      </a:r>
                    </a:p>
                  </a:txBody>
                  <a:tcPr/>
                </a:tc>
                <a:extLst>
                  <a:ext uri="{0D108BD9-81ED-4DB2-BD59-A6C34878D82A}">
                    <a16:rowId xmlns:a16="http://schemas.microsoft.com/office/drawing/2014/main" val="3528264135"/>
                  </a:ext>
                </a:extLst>
              </a:tr>
              <a:tr h="370840">
                <a:tc>
                  <a:txBody>
                    <a:bodyPr/>
                    <a:lstStyle/>
                    <a:p>
                      <a:pPr algn="l"/>
                      <a:r>
                        <a:rPr lang="en-US" dirty="0"/>
                        <a:t>Live Presentation</a:t>
                      </a:r>
                    </a:p>
                  </a:txBody>
                  <a:tcPr/>
                </a:tc>
                <a:tc>
                  <a:txBody>
                    <a:bodyPr/>
                    <a:lstStyle/>
                    <a:p>
                      <a:pPr algn="l"/>
                      <a:r>
                        <a:rPr lang="en-US" dirty="0"/>
                        <a:t> Week 8</a:t>
                      </a:r>
                    </a:p>
                  </a:txBody>
                  <a:tcPr/>
                </a:tc>
                <a:extLst>
                  <a:ext uri="{0D108BD9-81ED-4DB2-BD59-A6C34878D82A}">
                    <a16:rowId xmlns:a16="http://schemas.microsoft.com/office/drawing/2014/main" val="3288677042"/>
                  </a:ext>
                </a:extLst>
              </a:tr>
              <a:tr h="370840">
                <a:tc>
                  <a:txBody>
                    <a:bodyPr/>
                    <a:lstStyle/>
                    <a:p>
                      <a:r>
                        <a:rPr lang="en-US" dirty="0"/>
                        <a:t>Bulletin and Profile Functionality</a:t>
                      </a:r>
                    </a:p>
                  </a:txBody>
                  <a:tcPr/>
                </a:tc>
                <a:tc>
                  <a:txBody>
                    <a:bodyPr/>
                    <a:lstStyle/>
                    <a:p>
                      <a:r>
                        <a:rPr lang="en-US" dirty="0"/>
                        <a:t> Week 8</a:t>
                      </a:r>
                    </a:p>
                  </a:txBody>
                  <a:tcPr/>
                </a:tc>
                <a:extLst>
                  <a:ext uri="{0D108BD9-81ED-4DB2-BD59-A6C34878D82A}">
                    <a16:rowId xmlns:a16="http://schemas.microsoft.com/office/drawing/2014/main" val="1593306539"/>
                  </a:ext>
                </a:extLst>
              </a:tr>
              <a:tr h="370840">
                <a:tc>
                  <a:txBody>
                    <a:bodyPr/>
                    <a:lstStyle/>
                    <a:p>
                      <a:r>
                        <a:rPr lang="en-US" dirty="0" err="1"/>
                        <a:t>Flashdeck</a:t>
                      </a:r>
                      <a:r>
                        <a:rPr lang="en-US" dirty="0"/>
                        <a:t> Implementation and Features</a:t>
                      </a:r>
                    </a:p>
                  </a:txBody>
                  <a:tcPr/>
                </a:tc>
                <a:tc>
                  <a:txBody>
                    <a:bodyPr/>
                    <a:lstStyle/>
                    <a:p>
                      <a:r>
                        <a:rPr lang="en-US" dirty="0"/>
                        <a:t> Week 8-10</a:t>
                      </a:r>
                    </a:p>
                  </a:txBody>
                  <a:tcPr/>
                </a:tc>
                <a:extLst>
                  <a:ext uri="{0D108BD9-81ED-4DB2-BD59-A6C34878D82A}">
                    <a16:rowId xmlns:a16="http://schemas.microsoft.com/office/drawing/2014/main" val="1474767323"/>
                  </a:ext>
                </a:extLst>
              </a:tr>
              <a:tr h="370840">
                <a:tc>
                  <a:txBody>
                    <a:bodyPr/>
                    <a:lstStyle/>
                    <a:p>
                      <a:r>
                        <a:rPr lang="en-US" dirty="0" err="1"/>
                        <a:t>NodeJs</a:t>
                      </a:r>
                      <a:r>
                        <a:rPr lang="en-US" dirty="0"/>
                        <a:t> and Backend Research</a:t>
                      </a:r>
                    </a:p>
                  </a:txBody>
                  <a:tcPr/>
                </a:tc>
                <a:tc>
                  <a:txBody>
                    <a:bodyPr/>
                    <a:lstStyle/>
                    <a:p>
                      <a:r>
                        <a:rPr lang="en-US" dirty="0"/>
                        <a:t>Week 8-10</a:t>
                      </a:r>
                    </a:p>
                  </a:txBody>
                  <a:tcPr/>
                </a:tc>
                <a:extLst>
                  <a:ext uri="{0D108BD9-81ED-4DB2-BD59-A6C34878D82A}">
                    <a16:rowId xmlns:a16="http://schemas.microsoft.com/office/drawing/2014/main" val="201237676"/>
                  </a:ext>
                </a:extLst>
              </a:tr>
              <a:tr h="370840">
                <a:tc>
                  <a:txBody>
                    <a:bodyPr/>
                    <a:lstStyle/>
                    <a:p>
                      <a:r>
                        <a:rPr lang="en-US" dirty="0"/>
                        <a:t>Presentation Slides</a:t>
                      </a:r>
                    </a:p>
                  </a:txBody>
                  <a:tcPr/>
                </a:tc>
                <a:tc>
                  <a:txBody>
                    <a:bodyPr/>
                    <a:lstStyle/>
                    <a:p>
                      <a:r>
                        <a:rPr lang="en-US" dirty="0"/>
                        <a:t>Week 10</a:t>
                      </a:r>
                    </a:p>
                  </a:txBody>
                  <a:tcPr/>
                </a:tc>
                <a:extLst>
                  <a:ext uri="{0D108BD9-81ED-4DB2-BD59-A6C34878D82A}">
                    <a16:rowId xmlns:a16="http://schemas.microsoft.com/office/drawing/2014/main" val="1619871602"/>
                  </a:ext>
                </a:extLst>
              </a:tr>
              <a:tr h="370840">
                <a:tc>
                  <a:txBody>
                    <a:bodyPr/>
                    <a:lstStyle/>
                    <a:p>
                      <a:r>
                        <a:rPr lang="en-US" dirty="0"/>
                        <a:t>Demo 2</a:t>
                      </a:r>
                    </a:p>
                  </a:txBody>
                  <a:tcPr/>
                </a:tc>
                <a:tc>
                  <a:txBody>
                    <a:bodyPr/>
                    <a:lstStyle/>
                    <a:p>
                      <a:r>
                        <a:rPr lang="en-US" dirty="0"/>
                        <a:t>Week 11</a:t>
                      </a:r>
                    </a:p>
                  </a:txBody>
                  <a:tcPr/>
                </a:tc>
                <a:extLst>
                  <a:ext uri="{0D108BD9-81ED-4DB2-BD59-A6C34878D82A}">
                    <a16:rowId xmlns:a16="http://schemas.microsoft.com/office/drawing/2014/main" val="1739792623"/>
                  </a:ext>
                </a:extLst>
              </a:tr>
              <a:tr h="370840">
                <a:tc>
                  <a:txBody>
                    <a:bodyPr/>
                    <a:lstStyle/>
                    <a:p>
                      <a:r>
                        <a:rPr lang="en-US" dirty="0"/>
                        <a:t>Backend and Database Implementation</a:t>
                      </a:r>
                    </a:p>
                  </a:txBody>
                  <a:tcPr/>
                </a:tc>
                <a:tc>
                  <a:txBody>
                    <a:bodyPr/>
                    <a:lstStyle/>
                    <a:p>
                      <a:r>
                        <a:rPr lang="en-US" dirty="0"/>
                        <a:t>Weeks 11-14</a:t>
                      </a:r>
                    </a:p>
                  </a:txBody>
                  <a:tcPr/>
                </a:tc>
                <a:extLst>
                  <a:ext uri="{0D108BD9-81ED-4DB2-BD59-A6C34878D82A}">
                    <a16:rowId xmlns:a16="http://schemas.microsoft.com/office/drawing/2014/main" val="2342312753"/>
                  </a:ext>
                </a:extLst>
              </a:tr>
              <a:tr h="370840">
                <a:tc>
                  <a:txBody>
                    <a:bodyPr/>
                    <a:lstStyle/>
                    <a:p>
                      <a:r>
                        <a:rPr lang="en-US" dirty="0"/>
                        <a:t>Final </a:t>
                      </a:r>
                      <a:r>
                        <a:rPr lang="en-US"/>
                        <a:t>Draft Presentation </a:t>
                      </a:r>
                      <a:r>
                        <a:rPr lang="en-US" dirty="0"/>
                        <a:t>Slides</a:t>
                      </a:r>
                    </a:p>
                  </a:txBody>
                  <a:tcPr/>
                </a:tc>
                <a:tc>
                  <a:txBody>
                    <a:bodyPr/>
                    <a:lstStyle/>
                    <a:p>
                      <a:r>
                        <a:rPr lang="en-US" dirty="0"/>
                        <a:t>Weeks 13-15</a:t>
                      </a:r>
                    </a:p>
                  </a:txBody>
                  <a:tcPr/>
                </a:tc>
                <a:extLst>
                  <a:ext uri="{0D108BD9-81ED-4DB2-BD59-A6C34878D82A}">
                    <a16:rowId xmlns:a16="http://schemas.microsoft.com/office/drawing/2014/main" val="2325874511"/>
                  </a:ext>
                </a:extLst>
              </a:tr>
            </a:tbl>
          </a:graphicData>
        </a:graphic>
      </p:graphicFrame>
    </p:spTree>
    <p:extLst>
      <p:ext uri="{BB962C8B-B14F-4D97-AF65-F5344CB8AC3E}">
        <p14:creationId xmlns:p14="http://schemas.microsoft.com/office/powerpoint/2010/main" val="3752165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ACFFE-FA0F-D131-2627-4B21FEBFADA8}"/>
              </a:ext>
            </a:extLst>
          </p:cNvPr>
          <p:cNvSpPr>
            <a:spLocks noGrp="1"/>
          </p:cNvSpPr>
          <p:nvPr>
            <p:ph type="title"/>
          </p:nvPr>
        </p:nvSpPr>
        <p:spPr/>
        <p:txBody>
          <a:bodyPr/>
          <a:lstStyle/>
          <a:p>
            <a:r>
              <a:rPr lang="en-US" dirty="0"/>
              <a:t>Features  (Completed)</a:t>
            </a:r>
          </a:p>
        </p:txBody>
      </p:sp>
      <p:sp>
        <p:nvSpPr>
          <p:cNvPr id="3" name="Content Placeholder 2">
            <a:extLst>
              <a:ext uri="{FF2B5EF4-FFF2-40B4-BE49-F238E27FC236}">
                <a16:creationId xmlns:a16="http://schemas.microsoft.com/office/drawing/2014/main" id="{80A6A590-9F36-B52A-48D4-163C75BE38AB}"/>
              </a:ext>
            </a:extLst>
          </p:cNvPr>
          <p:cNvSpPr>
            <a:spLocks noGrp="1"/>
          </p:cNvSpPr>
          <p:nvPr>
            <p:ph idx="1"/>
          </p:nvPr>
        </p:nvSpPr>
        <p:spPr/>
        <p:txBody>
          <a:bodyPr/>
          <a:lstStyle/>
          <a:p>
            <a:r>
              <a:rPr lang="en-US" dirty="0"/>
              <a:t>Bulletin Feature allows users to create and delete pinned sticky notes to help remember goals and deadlines.</a:t>
            </a:r>
          </a:p>
          <a:p>
            <a:r>
              <a:rPr lang="en-US" dirty="0"/>
              <a:t>Flashcard Decks can be inputted and deleted from the main dashboard</a:t>
            </a:r>
          </a:p>
          <a:p>
            <a:r>
              <a:rPr lang="en-US" dirty="0"/>
              <a:t>Users can update their personal profile to their liking.</a:t>
            </a:r>
          </a:p>
          <a:p>
            <a:r>
              <a:rPr lang="en-US" dirty="0"/>
              <a:t>About Us Page to give our site an air of professionalism.</a:t>
            </a:r>
          </a:p>
          <a:p>
            <a:pPr marL="0" indent="0">
              <a:buNone/>
            </a:pPr>
            <a:endParaRPr lang="en-US" dirty="0"/>
          </a:p>
        </p:txBody>
      </p:sp>
    </p:spTree>
    <p:extLst>
      <p:ext uri="{BB962C8B-B14F-4D97-AF65-F5344CB8AC3E}">
        <p14:creationId xmlns:p14="http://schemas.microsoft.com/office/powerpoint/2010/main" val="4131274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30F9F-C322-D811-871F-BD30ADB02ED1}"/>
              </a:ext>
            </a:extLst>
          </p:cNvPr>
          <p:cNvSpPr>
            <a:spLocks noGrp="1"/>
          </p:cNvSpPr>
          <p:nvPr>
            <p:ph type="title"/>
          </p:nvPr>
        </p:nvSpPr>
        <p:spPr/>
        <p:txBody>
          <a:bodyPr/>
          <a:lstStyle/>
          <a:p>
            <a:r>
              <a:rPr lang="en-US" dirty="0" err="1"/>
              <a:t>Downscoped</a:t>
            </a:r>
            <a:r>
              <a:rPr lang="en-US" dirty="0"/>
              <a:t>/Unfinished Features</a:t>
            </a:r>
          </a:p>
        </p:txBody>
      </p:sp>
      <p:sp>
        <p:nvSpPr>
          <p:cNvPr id="3" name="Content Placeholder 2">
            <a:extLst>
              <a:ext uri="{FF2B5EF4-FFF2-40B4-BE49-F238E27FC236}">
                <a16:creationId xmlns:a16="http://schemas.microsoft.com/office/drawing/2014/main" id="{5317F31A-FFD3-086A-376A-1B040E317633}"/>
              </a:ext>
            </a:extLst>
          </p:cNvPr>
          <p:cNvSpPr>
            <a:spLocks noGrp="1"/>
          </p:cNvSpPr>
          <p:nvPr>
            <p:ph idx="1"/>
          </p:nvPr>
        </p:nvSpPr>
        <p:spPr/>
        <p:txBody>
          <a:bodyPr/>
          <a:lstStyle/>
          <a:p>
            <a:r>
              <a:rPr lang="en-US" dirty="0"/>
              <a:t>I’ve decided to forgo implementing the quiz and match mini games due to time constraints and to tighten the scope of the project.</a:t>
            </a:r>
          </a:p>
          <a:p>
            <a:r>
              <a:rPr lang="en-US" dirty="0"/>
              <a:t>The Flashcard Deck page does not have all of its features particularly filtering, favoriting, and tracking decks.</a:t>
            </a:r>
          </a:p>
          <a:p>
            <a:r>
              <a:rPr lang="en-US" dirty="0"/>
              <a:t>The backend and database portion of the project was not implemented.</a:t>
            </a:r>
          </a:p>
          <a:p>
            <a:r>
              <a:rPr lang="en-US" dirty="0"/>
              <a:t>Login not implemented</a:t>
            </a:r>
          </a:p>
        </p:txBody>
      </p:sp>
    </p:spTree>
    <p:extLst>
      <p:ext uri="{BB962C8B-B14F-4D97-AF65-F5344CB8AC3E}">
        <p14:creationId xmlns:p14="http://schemas.microsoft.com/office/powerpoint/2010/main" val="14184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1326-1BC0-064D-5813-8C2C01060A3C}"/>
              </a:ext>
            </a:extLst>
          </p:cNvPr>
          <p:cNvSpPr>
            <a:spLocks noGrp="1"/>
          </p:cNvSpPr>
          <p:nvPr>
            <p:ph type="title"/>
          </p:nvPr>
        </p:nvSpPr>
        <p:spPr/>
        <p:txBody>
          <a:bodyPr/>
          <a:lstStyle/>
          <a:p>
            <a:r>
              <a:rPr lang="en-US" dirty="0"/>
              <a:t>What I’ve learned</a:t>
            </a:r>
          </a:p>
        </p:txBody>
      </p:sp>
      <p:sp>
        <p:nvSpPr>
          <p:cNvPr id="3" name="Content Placeholder 2">
            <a:extLst>
              <a:ext uri="{FF2B5EF4-FFF2-40B4-BE49-F238E27FC236}">
                <a16:creationId xmlns:a16="http://schemas.microsoft.com/office/drawing/2014/main" id="{09902DCB-0223-B9D7-7C5D-12F0098F3CEB}"/>
              </a:ext>
            </a:extLst>
          </p:cNvPr>
          <p:cNvSpPr>
            <a:spLocks noGrp="1"/>
          </p:cNvSpPr>
          <p:nvPr>
            <p:ph idx="1"/>
          </p:nvPr>
        </p:nvSpPr>
        <p:spPr/>
        <p:txBody>
          <a:bodyPr>
            <a:normAutofit fontScale="92500" lnSpcReduction="10000"/>
          </a:bodyPr>
          <a:lstStyle/>
          <a:p>
            <a:r>
              <a:rPr lang="en-US" dirty="0"/>
              <a:t>I’ve learned about databases and how database designers use techniques such as normalization to organize data into tables for particular purposes.</a:t>
            </a:r>
          </a:p>
          <a:p>
            <a:r>
              <a:rPr lang="en-US" dirty="0"/>
              <a:t>I’ve learned how SQL is used to query a database such as MYSQL</a:t>
            </a:r>
          </a:p>
          <a:p>
            <a:r>
              <a:rPr lang="en-US" dirty="0"/>
              <a:t>I’ve researched how programmers interact with databases using stored procedures and </a:t>
            </a:r>
            <a:r>
              <a:rPr lang="en-US" dirty="0" err="1"/>
              <a:t>orms</a:t>
            </a:r>
            <a:r>
              <a:rPr lang="en-US" dirty="0"/>
              <a:t>.</a:t>
            </a:r>
          </a:p>
          <a:p>
            <a:r>
              <a:rPr lang="en-US" dirty="0"/>
              <a:t>I’ve learned more about the Dom as a lot of the project requires interacting with the user and that required manipulating the DOM.</a:t>
            </a:r>
          </a:p>
          <a:p>
            <a:r>
              <a:rPr lang="en-US" dirty="0"/>
              <a:t>I’ve also learned about designing for the user and common pitfalls of design such as only looking at the developers </a:t>
            </a:r>
            <a:r>
              <a:rPr lang="en-US" dirty="0" err="1"/>
              <a:t>pov</a:t>
            </a:r>
            <a:r>
              <a:rPr lang="en-US" dirty="0"/>
              <a:t> and not considering different user scenarios.</a:t>
            </a:r>
          </a:p>
        </p:txBody>
      </p:sp>
    </p:spTree>
    <p:extLst>
      <p:ext uri="{BB962C8B-B14F-4D97-AF65-F5344CB8AC3E}">
        <p14:creationId xmlns:p14="http://schemas.microsoft.com/office/powerpoint/2010/main" val="28811818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C1033-8A70-3023-066F-ADD5B7FF77AE}"/>
              </a:ext>
            </a:extLst>
          </p:cNvPr>
          <p:cNvSpPr>
            <a:spLocks noGrp="1"/>
          </p:cNvSpPr>
          <p:nvPr>
            <p:ph type="title"/>
          </p:nvPr>
        </p:nvSpPr>
        <p:spPr/>
        <p:txBody>
          <a:bodyPr/>
          <a:lstStyle/>
          <a:p>
            <a:r>
              <a:rPr lang="en-US" dirty="0"/>
              <a:t>What I’ve Learned</a:t>
            </a:r>
          </a:p>
        </p:txBody>
      </p:sp>
      <p:sp>
        <p:nvSpPr>
          <p:cNvPr id="3" name="Content Placeholder 2">
            <a:extLst>
              <a:ext uri="{FF2B5EF4-FFF2-40B4-BE49-F238E27FC236}">
                <a16:creationId xmlns:a16="http://schemas.microsoft.com/office/drawing/2014/main" id="{CE317A86-7EB1-05DB-5A21-F8B3F04AB2BE}"/>
              </a:ext>
            </a:extLst>
          </p:cNvPr>
          <p:cNvSpPr>
            <a:spLocks noGrp="1"/>
          </p:cNvSpPr>
          <p:nvPr>
            <p:ph idx="1"/>
          </p:nvPr>
        </p:nvSpPr>
        <p:spPr/>
        <p:txBody>
          <a:bodyPr/>
          <a:lstStyle/>
          <a:p>
            <a:r>
              <a:rPr lang="en-US" dirty="0"/>
              <a:t>I’ve learned and exercised the SOLID principles to write cleaner and more organized code.</a:t>
            </a:r>
          </a:p>
          <a:p>
            <a:r>
              <a:rPr lang="en-US" dirty="0"/>
              <a:t>I’ve learned about es6 modules and tools such as webpack to bundle and handle code as I write more.</a:t>
            </a:r>
          </a:p>
          <a:p>
            <a:r>
              <a:rPr lang="en-US" dirty="0"/>
              <a:t>I’ve learned about separating application logic and the User interface to better organize my code. </a:t>
            </a:r>
          </a:p>
        </p:txBody>
      </p:sp>
    </p:spTree>
    <p:extLst>
      <p:ext uri="{BB962C8B-B14F-4D97-AF65-F5344CB8AC3E}">
        <p14:creationId xmlns:p14="http://schemas.microsoft.com/office/powerpoint/2010/main" val="15919785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80432-C687-7384-706F-6C09D287A12F}"/>
              </a:ext>
            </a:extLst>
          </p:cNvPr>
          <p:cNvSpPr>
            <a:spLocks noGrp="1"/>
          </p:cNvSpPr>
          <p:nvPr>
            <p:ph type="title"/>
          </p:nvPr>
        </p:nvSpPr>
        <p:spPr/>
        <p:txBody>
          <a:bodyPr/>
          <a:lstStyle/>
          <a:p>
            <a:r>
              <a:rPr lang="en-US" dirty="0"/>
              <a:t>What would I do differently  </a:t>
            </a:r>
          </a:p>
        </p:txBody>
      </p:sp>
      <p:sp>
        <p:nvSpPr>
          <p:cNvPr id="3" name="Content Placeholder 2">
            <a:extLst>
              <a:ext uri="{FF2B5EF4-FFF2-40B4-BE49-F238E27FC236}">
                <a16:creationId xmlns:a16="http://schemas.microsoft.com/office/drawing/2014/main" id="{C3F221CA-A2E2-2D54-5077-D3FA6D12901F}"/>
              </a:ext>
            </a:extLst>
          </p:cNvPr>
          <p:cNvSpPr>
            <a:spLocks noGrp="1"/>
          </p:cNvSpPr>
          <p:nvPr>
            <p:ph idx="1"/>
          </p:nvPr>
        </p:nvSpPr>
        <p:spPr/>
        <p:txBody>
          <a:bodyPr/>
          <a:lstStyle/>
          <a:p>
            <a:r>
              <a:rPr lang="en-US" dirty="0"/>
              <a:t>I would focus on the main flashcard home page and its features rather than try to focus on extraneous features. The main premise of the project is helping students study their flashcard decks.</a:t>
            </a:r>
          </a:p>
          <a:p>
            <a:r>
              <a:rPr lang="en-US" dirty="0"/>
              <a:t>I would not use 6 hour tutorials for my research because a lot of unnecessary details cut into potential coding time. </a:t>
            </a:r>
          </a:p>
          <a:p>
            <a:r>
              <a:rPr lang="en-US" dirty="0"/>
              <a:t>I believe that I could’ve researched when running into a problem instead of learning a topic before I’ve used it for my project.</a:t>
            </a:r>
          </a:p>
        </p:txBody>
      </p:sp>
    </p:spTree>
    <p:extLst>
      <p:ext uri="{BB962C8B-B14F-4D97-AF65-F5344CB8AC3E}">
        <p14:creationId xmlns:p14="http://schemas.microsoft.com/office/powerpoint/2010/main" val="227096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00DAA-AC68-C6FA-B0A8-BB18FCE9E6DF}"/>
              </a:ext>
            </a:extLst>
          </p:cNvPr>
          <p:cNvSpPr>
            <a:spLocks noGrp="1"/>
          </p:cNvSpPr>
          <p:nvPr>
            <p:ph type="title"/>
          </p:nvPr>
        </p:nvSpPr>
        <p:spPr/>
        <p:txBody>
          <a:bodyPr/>
          <a:lstStyle/>
          <a:p>
            <a:r>
              <a:rPr lang="en-US" dirty="0"/>
              <a:t>PLO for Computer Science</a:t>
            </a:r>
          </a:p>
        </p:txBody>
      </p:sp>
      <p:sp>
        <p:nvSpPr>
          <p:cNvPr id="3" name="Content Placeholder 2">
            <a:extLst>
              <a:ext uri="{FF2B5EF4-FFF2-40B4-BE49-F238E27FC236}">
                <a16:creationId xmlns:a16="http://schemas.microsoft.com/office/drawing/2014/main" id="{73DD730F-DF92-764F-A833-C59661BBAB50}"/>
              </a:ext>
            </a:extLst>
          </p:cNvPr>
          <p:cNvSpPr>
            <a:spLocks noGrp="1"/>
          </p:cNvSpPr>
          <p:nvPr>
            <p:ph idx="1"/>
          </p:nvPr>
        </p:nvSpPr>
        <p:spPr/>
        <p:txBody>
          <a:bodyPr/>
          <a:lstStyle/>
          <a:p>
            <a:r>
              <a:rPr lang="en-US" dirty="0"/>
              <a:t>Working on this project has helped me learn and hone my programming skills in html, </a:t>
            </a:r>
            <a:r>
              <a:rPr lang="en-US" dirty="0" err="1"/>
              <a:t>css</a:t>
            </a:r>
            <a:r>
              <a:rPr lang="en-US" dirty="0"/>
              <a:t>, and </a:t>
            </a:r>
            <a:r>
              <a:rPr lang="en-US" dirty="0" err="1"/>
              <a:t>javascript</a:t>
            </a:r>
            <a:r>
              <a:rPr lang="en-US" dirty="0"/>
              <a:t>.</a:t>
            </a:r>
          </a:p>
          <a:p>
            <a:r>
              <a:rPr lang="en-US" dirty="0"/>
              <a:t>I’ve utilized Object oriented programming for my project </a:t>
            </a:r>
          </a:p>
          <a:p>
            <a:r>
              <a:rPr lang="en-US" dirty="0"/>
              <a:t>I’ve utilized tools such as git, </a:t>
            </a:r>
            <a:r>
              <a:rPr lang="en-US" dirty="0" err="1"/>
              <a:t>github</a:t>
            </a:r>
            <a:r>
              <a:rPr lang="en-US" dirty="0"/>
              <a:t>, Trello to document and track my project progress.</a:t>
            </a:r>
          </a:p>
          <a:p>
            <a:r>
              <a:rPr lang="en-US" dirty="0"/>
              <a:t>My project requires working on multiple aspects frontend, backend, data</a:t>
            </a:r>
          </a:p>
          <a:p>
            <a:endParaRPr lang="en-US" dirty="0"/>
          </a:p>
        </p:txBody>
      </p:sp>
    </p:spTree>
    <p:extLst>
      <p:ext uri="{BB962C8B-B14F-4D97-AF65-F5344CB8AC3E}">
        <p14:creationId xmlns:p14="http://schemas.microsoft.com/office/powerpoint/2010/main" val="16219979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4DFD-9242-E391-7AD2-F4CDFE8C0845}"/>
              </a:ext>
            </a:extLst>
          </p:cNvPr>
          <p:cNvSpPr>
            <a:spLocks noGrp="1"/>
          </p:cNvSpPr>
          <p:nvPr>
            <p:ph type="title"/>
          </p:nvPr>
        </p:nvSpPr>
        <p:spPr/>
        <p:txBody>
          <a:bodyPr/>
          <a:lstStyle/>
          <a:p>
            <a:r>
              <a:rPr lang="en-US" dirty="0"/>
              <a:t>Research Materials I used</a:t>
            </a:r>
          </a:p>
        </p:txBody>
      </p:sp>
      <p:sp>
        <p:nvSpPr>
          <p:cNvPr id="3" name="Content Placeholder 2">
            <a:extLst>
              <a:ext uri="{FF2B5EF4-FFF2-40B4-BE49-F238E27FC236}">
                <a16:creationId xmlns:a16="http://schemas.microsoft.com/office/drawing/2014/main" id="{92213DBA-67A1-8F4A-A544-57651CC11D01}"/>
              </a:ext>
            </a:extLst>
          </p:cNvPr>
          <p:cNvSpPr>
            <a:spLocks noGrp="1"/>
          </p:cNvSpPr>
          <p:nvPr>
            <p:ph idx="1"/>
          </p:nvPr>
        </p:nvSpPr>
        <p:spPr/>
        <p:txBody>
          <a:bodyPr/>
          <a:lstStyle/>
          <a:p>
            <a:r>
              <a:rPr lang="en-US" dirty="0"/>
              <a:t>Odin Project used to learn the basics of html, </a:t>
            </a:r>
            <a:r>
              <a:rPr lang="en-US" dirty="0" err="1"/>
              <a:t>css</a:t>
            </a:r>
            <a:r>
              <a:rPr lang="en-US" dirty="0"/>
              <a:t>, JS</a:t>
            </a:r>
          </a:p>
          <a:p>
            <a:r>
              <a:rPr lang="en-US" dirty="0" err="1"/>
              <a:t>FreeCodeCamp</a:t>
            </a:r>
            <a:r>
              <a:rPr lang="en-US" dirty="0"/>
              <a:t> SQL Database course</a:t>
            </a:r>
          </a:p>
          <a:p>
            <a:r>
              <a:rPr lang="en-US" dirty="0"/>
              <a:t>Learn Database Normalization - 1NF, 2NF, 3NF, 4NF, 5NF </a:t>
            </a:r>
          </a:p>
          <a:p>
            <a:r>
              <a:rPr lang="en-US" dirty="0"/>
              <a:t>									</a:t>
            </a:r>
          </a:p>
        </p:txBody>
      </p:sp>
    </p:spTree>
    <p:extLst>
      <p:ext uri="{BB962C8B-B14F-4D97-AF65-F5344CB8AC3E}">
        <p14:creationId xmlns:p14="http://schemas.microsoft.com/office/powerpoint/2010/main" val="25996292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7C922-76FC-9E2D-4627-D96F37BF5E67}"/>
              </a:ext>
            </a:extLst>
          </p:cNvPr>
          <p:cNvSpPr>
            <a:spLocks noGrp="1"/>
          </p:cNvSpPr>
          <p:nvPr>
            <p:ph type="title"/>
          </p:nvPr>
        </p:nvSpPr>
        <p:spPr/>
        <p:txBody>
          <a:bodyPr/>
          <a:lstStyle/>
          <a:p>
            <a:r>
              <a:rPr lang="en-US" dirty="0"/>
              <a:t>Project Repository, Board, </a:t>
            </a:r>
            <a:r>
              <a:rPr lang="en-US" dirty="0" err="1"/>
              <a:t>Timelog</a:t>
            </a:r>
            <a:endParaRPr lang="en-US" dirty="0"/>
          </a:p>
        </p:txBody>
      </p:sp>
      <p:sp>
        <p:nvSpPr>
          <p:cNvPr id="3" name="Content Placeholder 2">
            <a:extLst>
              <a:ext uri="{FF2B5EF4-FFF2-40B4-BE49-F238E27FC236}">
                <a16:creationId xmlns:a16="http://schemas.microsoft.com/office/drawing/2014/main" id="{F6CE0EA1-A307-2931-DC94-EFF30603849E}"/>
              </a:ext>
            </a:extLst>
          </p:cNvPr>
          <p:cNvSpPr>
            <a:spLocks noGrp="1"/>
          </p:cNvSpPr>
          <p:nvPr>
            <p:ph idx="1"/>
          </p:nvPr>
        </p:nvSpPr>
        <p:spPr/>
        <p:txBody>
          <a:bodyPr/>
          <a:lstStyle/>
          <a:p>
            <a:r>
              <a:rPr lang="en-US" dirty="0">
                <a:hlinkClick r:id="rId2"/>
              </a:rPr>
              <a:t>https://trello.com/b/5IXwlYMt/mystudies</a:t>
            </a:r>
            <a:endParaRPr lang="en-US" dirty="0"/>
          </a:p>
          <a:p>
            <a:r>
              <a:rPr lang="en-US" dirty="0">
                <a:hlinkClick r:id="rId3"/>
              </a:rPr>
              <a:t>https://github.com/sfaruk2001/MyStudies</a:t>
            </a:r>
            <a:r>
              <a:rPr lang="en-US" dirty="0"/>
              <a:t> </a:t>
            </a:r>
          </a:p>
          <a:p>
            <a:r>
              <a:rPr lang="en-US" dirty="0">
                <a:hlinkClick r:id="rId4"/>
              </a:rPr>
              <a:t>https://</a:t>
            </a:r>
            <a:r>
              <a:rPr lang="en-US" dirty="0" err="1">
                <a:hlinkClick r:id="rId4"/>
              </a:rPr>
              <a:t>docs.google.com</a:t>
            </a:r>
            <a:r>
              <a:rPr lang="en-US" dirty="0">
                <a:hlinkClick r:id="rId4"/>
              </a:rPr>
              <a:t>/spreadsheets/d/1EsyQGhvC0-jWOFdOOozN6SUHjqwqnB2TzA8AkmE8NFk/</a:t>
            </a:r>
            <a:r>
              <a:rPr lang="en-US" dirty="0" err="1">
                <a:hlinkClick r:id="rId4"/>
              </a:rPr>
              <a:t>edit?gid</a:t>
            </a:r>
            <a:r>
              <a:rPr lang="en-US" dirty="0">
                <a:hlinkClick r:id="rId4"/>
              </a:rPr>
              <a:t>=0#gid=0</a:t>
            </a:r>
            <a:endParaRPr lang="en-US" dirty="0"/>
          </a:p>
        </p:txBody>
      </p:sp>
    </p:spTree>
    <p:extLst>
      <p:ext uri="{BB962C8B-B14F-4D97-AF65-F5344CB8AC3E}">
        <p14:creationId xmlns:p14="http://schemas.microsoft.com/office/powerpoint/2010/main" val="2756915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9B8E-64F1-5E83-EA10-23810FB81819}"/>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9926B161-C62E-ED47-8E33-8C11FB520F4A}"/>
              </a:ext>
            </a:extLst>
          </p:cNvPr>
          <p:cNvSpPr>
            <a:spLocks noGrp="1"/>
          </p:cNvSpPr>
          <p:nvPr>
            <p:ph idx="1"/>
          </p:nvPr>
        </p:nvSpPr>
        <p:spPr/>
        <p:txBody>
          <a:bodyPr/>
          <a:lstStyle/>
          <a:p>
            <a:r>
              <a:rPr lang="en-US" dirty="0" err="1"/>
              <a:t>Javascript</a:t>
            </a:r>
            <a:endParaRPr lang="en-US" dirty="0"/>
          </a:p>
          <a:p>
            <a:r>
              <a:rPr lang="en-US" dirty="0"/>
              <a:t>HTML</a:t>
            </a:r>
          </a:p>
          <a:p>
            <a:r>
              <a:rPr lang="en-US" dirty="0"/>
              <a:t>CSS</a:t>
            </a:r>
          </a:p>
          <a:p>
            <a:r>
              <a:rPr lang="en-US" dirty="0"/>
              <a:t>Git</a:t>
            </a:r>
          </a:p>
          <a:p>
            <a:r>
              <a:rPr lang="en-US" dirty="0" err="1"/>
              <a:t>Github</a:t>
            </a:r>
            <a:endParaRPr lang="en-US" dirty="0"/>
          </a:p>
          <a:p>
            <a:r>
              <a:rPr lang="en-US" dirty="0"/>
              <a:t>MySQL</a:t>
            </a:r>
          </a:p>
        </p:txBody>
      </p:sp>
    </p:spTree>
    <p:extLst>
      <p:ext uri="{BB962C8B-B14F-4D97-AF65-F5344CB8AC3E}">
        <p14:creationId xmlns:p14="http://schemas.microsoft.com/office/powerpoint/2010/main" val="4174269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503D1-C320-6950-CE28-70CC52A74EE4}"/>
              </a:ext>
            </a:extLst>
          </p:cNvPr>
          <p:cNvSpPr>
            <a:spLocks noGrp="1"/>
          </p:cNvSpPr>
          <p:nvPr>
            <p:ph type="title"/>
          </p:nvPr>
        </p:nvSpPr>
        <p:spPr/>
        <p:txBody>
          <a:bodyPr/>
          <a:lstStyle/>
          <a:p>
            <a:r>
              <a:rPr lang="en-US" dirty="0"/>
              <a:t>Use Case #1</a:t>
            </a:r>
          </a:p>
        </p:txBody>
      </p:sp>
      <p:sp>
        <p:nvSpPr>
          <p:cNvPr id="3" name="Content Placeholder 2">
            <a:extLst>
              <a:ext uri="{FF2B5EF4-FFF2-40B4-BE49-F238E27FC236}">
                <a16:creationId xmlns:a16="http://schemas.microsoft.com/office/drawing/2014/main" id="{D6ED56F3-6897-C646-F4D2-9B6C28C16DAC}"/>
              </a:ext>
            </a:extLst>
          </p:cNvPr>
          <p:cNvSpPr>
            <a:spLocks noGrp="1"/>
          </p:cNvSpPr>
          <p:nvPr>
            <p:ph idx="1"/>
          </p:nvPr>
        </p:nvSpPr>
        <p:spPr/>
        <p:txBody>
          <a:bodyPr/>
          <a:lstStyle/>
          <a:p>
            <a:r>
              <a:rPr lang="en-US" dirty="0"/>
              <a:t>Scenario 1: A student will want to review flashcards for a history exam. The student will log in with their proper credentials and in the homepage click the plus button. A modal will pop up and take in definitions and terms inputted from the user in a form. Once submitted a deck object containing the terms will appear on the homepage. The student will click the matching game in the deck container to test themselves.</a:t>
            </a:r>
          </a:p>
        </p:txBody>
      </p:sp>
    </p:spTree>
    <p:extLst>
      <p:ext uri="{BB962C8B-B14F-4D97-AF65-F5344CB8AC3E}">
        <p14:creationId xmlns:p14="http://schemas.microsoft.com/office/powerpoint/2010/main" val="3043498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BAA40-E70D-6D78-30EC-AF5C736577EC}"/>
              </a:ext>
            </a:extLst>
          </p:cNvPr>
          <p:cNvSpPr>
            <a:spLocks noGrp="1"/>
          </p:cNvSpPr>
          <p:nvPr>
            <p:ph type="title"/>
          </p:nvPr>
        </p:nvSpPr>
        <p:spPr/>
        <p:txBody>
          <a:bodyPr/>
          <a:lstStyle/>
          <a:p>
            <a:r>
              <a:rPr lang="en-US" dirty="0"/>
              <a:t>Use Case #2</a:t>
            </a:r>
          </a:p>
        </p:txBody>
      </p:sp>
      <p:sp>
        <p:nvSpPr>
          <p:cNvPr id="3" name="Content Placeholder 2">
            <a:extLst>
              <a:ext uri="{FF2B5EF4-FFF2-40B4-BE49-F238E27FC236}">
                <a16:creationId xmlns:a16="http://schemas.microsoft.com/office/drawing/2014/main" id="{DFB2DCC2-6024-E321-1839-E3D883267049}"/>
              </a:ext>
            </a:extLst>
          </p:cNvPr>
          <p:cNvSpPr>
            <a:spLocks noGrp="1"/>
          </p:cNvSpPr>
          <p:nvPr>
            <p:ph idx="1"/>
          </p:nvPr>
        </p:nvSpPr>
        <p:spPr/>
        <p:txBody>
          <a:bodyPr/>
          <a:lstStyle/>
          <a:p>
            <a:r>
              <a:rPr lang="en-US" dirty="0"/>
              <a:t>A student has to keep track of next week’s Data Structures exam, his sister’s birthday, and a networking event in 3 weeks. The student clicks on the bulletin tab at the top of the homepage. The user then clicks the plus button and through a modal creates a “sticky note”. The user does this for the other 2 events as well. The user can log in to the site and know what reminders they have set for themselves.</a:t>
            </a:r>
          </a:p>
        </p:txBody>
      </p:sp>
    </p:spTree>
    <p:extLst>
      <p:ext uri="{BB962C8B-B14F-4D97-AF65-F5344CB8AC3E}">
        <p14:creationId xmlns:p14="http://schemas.microsoft.com/office/powerpoint/2010/main" val="4146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2A5D8-B81E-4B7B-F0A7-AD8F62DA3340}"/>
              </a:ext>
            </a:extLst>
          </p:cNvPr>
          <p:cNvSpPr>
            <a:spLocks noGrp="1"/>
          </p:cNvSpPr>
          <p:nvPr>
            <p:ph type="title"/>
          </p:nvPr>
        </p:nvSpPr>
        <p:spPr/>
        <p:txBody>
          <a:bodyPr/>
          <a:lstStyle/>
          <a:p>
            <a:r>
              <a:rPr lang="en-US" dirty="0"/>
              <a:t>Use Case #3</a:t>
            </a:r>
          </a:p>
        </p:txBody>
      </p:sp>
      <p:sp>
        <p:nvSpPr>
          <p:cNvPr id="3" name="Content Placeholder 2">
            <a:extLst>
              <a:ext uri="{FF2B5EF4-FFF2-40B4-BE49-F238E27FC236}">
                <a16:creationId xmlns:a16="http://schemas.microsoft.com/office/drawing/2014/main" id="{5336A67C-2E6B-A0F9-B74E-4DC48AB7F1BA}"/>
              </a:ext>
            </a:extLst>
          </p:cNvPr>
          <p:cNvSpPr>
            <a:spLocks noGrp="1"/>
          </p:cNvSpPr>
          <p:nvPr>
            <p:ph idx="1"/>
          </p:nvPr>
        </p:nvSpPr>
        <p:spPr/>
        <p:txBody>
          <a:bodyPr/>
          <a:lstStyle/>
          <a:p>
            <a:r>
              <a:rPr lang="en-US" dirty="0"/>
              <a:t>A student has just taken his history final exam and got an 85. He created a deck for review a week before the exam. The student is done for the year and decides he doesn’t need his materials for the class anymore. He logs in with his credentials and at the homepage finds the deck titled History Final. He then presses the x at the top right corner of the deck deleting the flashcard deck for that class.</a:t>
            </a:r>
          </a:p>
        </p:txBody>
      </p:sp>
    </p:spTree>
    <p:extLst>
      <p:ext uri="{BB962C8B-B14F-4D97-AF65-F5344CB8AC3E}">
        <p14:creationId xmlns:p14="http://schemas.microsoft.com/office/powerpoint/2010/main" val="1804042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3195-CFF5-F1A1-8C16-40E64A4258B1}"/>
              </a:ext>
            </a:extLst>
          </p:cNvPr>
          <p:cNvSpPr>
            <a:spLocks noGrp="1"/>
          </p:cNvSpPr>
          <p:nvPr>
            <p:ph type="title"/>
          </p:nvPr>
        </p:nvSpPr>
        <p:spPr/>
        <p:txBody>
          <a:bodyPr/>
          <a:lstStyle/>
          <a:p>
            <a:r>
              <a:rPr lang="en-US" dirty="0"/>
              <a:t>Initial Project Proposal/Brainstorm</a:t>
            </a:r>
          </a:p>
        </p:txBody>
      </p:sp>
      <p:pic>
        <p:nvPicPr>
          <p:cNvPr id="5" name="Content Placeholder 4" descr="A notebook with writing on it&#10;&#10;AI-generated content may be incorrect.">
            <a:extLst>
              <a:ext uri="{FF2B5EF4-FFF2-40B4-BE49-F238E27FC236}">
                <a16:creationId xmlns:a16="http://schemas.microsoft.com/office/drawing/2014/main" id="{46C8FF35-EDA3-2C50-657E-226A2A9E5705}"/>
              </a:ext>
            </a:extLst>
          </p:cNvPr>
          <p:cNvPicPr>
            <a:picLocks noGrp="1" noChangeAspect="1"/>
          </p:cNvPicPr>
          <p:nvPr>
            <p:ph idx="1"/>
          </p:nvPr>
        </p:nvPicPr>
        <p:blipFill>
          <a:blip r:embed="rId2"/>
          <a:stretch>
            <a:fillRect/>
          </a:stretch>
        </p:blipFill>
        <p:spPr>
          <a:xfrm rot="5400000">
            <a:off x="3517105" y="23018"/>
            <a:ext cx="4352925" cy="7958139"/>
          </a:xfrm>
        </p:spPr>
      </p:pic>
    </p:spTree>
    <p:extLst>
      <p:ext uri="{BB962C8B-B14F-4D97-AF65-F5344CB8AC3E}">
        <p14:creationId xmlns:p14="http://schemas.microsoft.com/office/powerpoint/2010/main" val="2993422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DA23-1A29-CD98-907E-8CF904CB9C41}"/>
              </a:ext>
            </a:extLst>
          </p:cNvPr>
          <p:cNvSpPr>
            <a:spLocks noGrp="1"/>
          </p:cNvSpPr>
          <p:nvPr>
            <p:ph type="title"/>
          </p:nvPr>
        </p:nvSpPr>
        <p:spPr/>
        <p:txBody>
          <a:bodyPr/>
          <a:lstStyle/>
          <a:p>
            <a:r>
              <a:rPr lang="en-US" dirty="0"/>
              <a:t>Initial Sketches</a:t>
            </a:r>
          </a:p>
        </p:txBody>
      </p:sp>
      <p:pic>
        <p:nvPicPr>
          <p:cNvPr id="5" name="Content Placeholder 4" descr="A paper with writing on it&#10;&#10;AI-generated content may be incorrect.">
            <a:extLst>
              <a:ext uri="{FF2B5EF4-FFF2-40B4-BE49-F238E27FC236}">
                <a16:creationId xmlns:a16="http://schemas.microsoft.com/office/drawing/2014/main" id="{BC1EE770-FCFB-4358-B44D-EA0B9809C80B}"/>
              </a:ext>
            </a:extLst>
          </p:cNvPr>
          <p:cNvPicPr>
            <a:picLocks noGrp="1" noChangeAspect="1"/>
          </p:cNvPicPr>
          <p:nvPr>
            <p:ph idx="1"/>
          </p:nvPr>
        </p:nvPicPr>
        <p:blipFill>
          <a:blip r:embed="rId2"/>
          <a:stretch>
            <a:fillRect/>
          </a:stretch>
        </p:blipFill>
        <p:spPr>
          <a:xfrm rot="5400000">
            <a:off x="3806227" y="-54180"/>
            <a:ext cx="4352925" cy="7842662"/>
          </a:xfrm>
        </p:spPr>
      </p:pic>
    </p:spTree>
    <p:extLst>
      <p:ext uri="{BB962C8B-B14F-4D97-AF65-F5344CB8AC3E}">
        <p14:creationId xmlns:p14="http://schemas.microsoft.com/office/powerpoint/2010/main" val="517142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399</TotalTime>
  <Words>1130</Words>
  <Application>Microsoft Macintosh PowerPoint</Application>
  <PresentationFormat>Widescreen</PresentationFormat>
  <Paragraphs>110</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Aptos</vt:lpstr>
      <vt:lpstr>Aptos Display</vt:lpstr>
      <vt:lpstr>Arial</vt:lpstr>
      <vt:lpstr>Office Theme</vt:lpstr>
      <vt:lpstr>MyStudies</vt:lpstr>
      <vt:lpstr>Abstract</vt:lpstr>
      <vt:lpstr>PLO for Computer Science</vt:lpstr>
      <vt:lpstr>Tools</vt:lpstr>
      <vt:lpstr>Use Case #1</vt:lpstr>
      <vt:lpstr>Use Case #2</vt:lpstr>
      <vt:lpstr>Use Case #3</vt:lpstr>
      <vt:lpstr>Initial Project Proposal/Brainstorm</vt:lpstr>
      <vt:lpstr>Initial Sketches</vt:lpstr>
      <vt:lpstr>Initial Sketches</vt:lpstr>
      <vt:lpstr>Initial Sketches</vt:lpstr>
      <vt:lpstr>User Flow</vt:lpstr>
      <vt:lpstr>Log In Wireframe</vt:lpstr>
      <vt:lpstr>Homepage Wireframe</vt:lpstr>
      <vt:lpstr>Bulletin Wireframe</vt:lpstr>
      <vt:lpstr>Profile Wireframe</vt:lpstr>
      <vt:lpstr>About us Wireframe</vt:lpstr>
      <vt:lpstr>Log In Mockup</vt:lpstr>
      <vt:lpstr>Homepage Mockup</vt:lpstr>
      <vt:lpstr>Bulletin Mock up</vt:lpstr>
      <vt:lpstr>Profile Mockup</vt:lpstr>
      <vt:lpstr>About Us Mockup</vt:lpstr>
      <vt:lpstr>Tentative Schedule</vt:lpstr>
      <vt:lpstr>Updated Tentative Schedule</vt:lpstr>
      <vt:lpstr>Features  (Completed)</vt:lpstr>
      <vt:lpstr>Downscoped/Unfinished Features</vt:lpstr>
      <vt:lpstr>What I’ve learned</vt:lpstr>
      <vt:lpstr>What I’ve Learned</vt:lpstr>
      <vt:lpstr>What would I do differently  </vt:lpstr>
      <vt:lpstr>Research Materials I used</vt:lpstr>
      <vt:lpstr>Project Repository, Board, Timelog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Shihab Faruk</dc:creator>
  <cp:lastModifiedBy>Shihab Faruk</cp:lastModifiedBy>
  <cp:revision>11</cp:revision>
  <dcterms:created xsi:type="dcterms:W3CDTF">2025-02-15T22:54:00Z</dcterms:created>
  <dcterms:modified xsi:type="dcterms:W3CDTF">2025-05-12T11:53:41Z</dcterms:modified>
</cp:coreProperties>
</file>

<file path=docProps/thumbnail.jpeg>
</file>